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57" r:id="rId2"/>
    <p:sldId id="258" r:id="rId3"/>
    <p:sldId id="259" r:id="rId4"/>
    <p:sldId id="260" r:id="rId5"/>
    <p:sldId id="261" r:id="rId6"/>
    <p:sldId id="262" r:id="rId7"/>
    <p:sldId id="263" r:id="rId8"/>
    <p:sldId id="272"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1C2B1"/>
    <a:srgbClr val="CFD5EA"/>
    <a:srgbClr val="4472C4"/>
    <a:srgbClr val="384F7A"/>
    <a:srgbClr val="E9EBF5"/>
    <a:srgbClr val="99AED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87333" autoAdjust="0"/>
  </p:normalViewPr>
  <p:slideViewPr>
    <p:cSldViewPr snapToGrid="0">
      <p:cViewPr>
        <p:scale>
          <a:sx n="108" d="100"/>
          <a:sy n="108" d="100"/>
        </p:scale>
        <p:origin x="26" y="26"/>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6E1930E-1A85-4563-B2A0-9F01BB6D4D8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30B7A625-20E2-4473-96C4-9B207FD60FE9}">
      <dgm:prSet/>
      <dgm:spPr/>
      <dgm:t>
        <a:bodyPr/>
        <a:lstStyle/>
        <a:p>
          <a:r>
            <a:rPr lang="en-US" b="1"/>
            <a:t>Random Forest:</a:t>
          </a:r>
          <a:r>
            <a:rPr lang="en-US"/>
            <a:t> A Random Forest model is a strong choice for predicting heart attacks due to its ability to handle complex relationships in the data, manage feature importance, and reduce overfitting. Its ensemble of decision trees provides high accuracy, and it's robust to noisy data. Furthermore, it can accommodate both numerical and categorical features, making it versatile for medical datasets.</a:t>
          </a:r>
        </a:p>
      </dgm:t>
    </dgm:pt>
    <dgm:pt modelId="{652DF6A0-4567-41F5-9861-016F23129032}" type="parTrans" cxnId="{766C238C-539F-4F6A-8C79-B9432063ADB5}">
      <dgm:prSet/>
      <dgm:spPr/>
      <dgm:t>
        <a:bodyPr/>
        <a:lstStyle/>
        <a:p>
          <a:endParaRPr lang="en-US"/>
        </a:p>
      </dgm:t>
    </dgm:pt>
    <dgm:pt modelId="{0A62A122-CC0A-4C1B-809C-53914E4A05B9}" type="sibTrans" cxnId="{766C238C-539F-4F6A-8C79-B9432063ADB5}">
      <dgm:prSet/>
      <dgm:spPr/>
      <dgm:t>
        <a:bodyPr/>
        <a:lstStyle/>
        <a:p>
          <a:endParaRPr lang="en-US"/>
        </a:p>
      </dgm:t>
    </dgm:pt>
    <dgm:pt modelId="{0EB422FF-39F5-476E-9AC3-09543F8DD0FA}">
      <dgm:prSet/>
      <dgm:spPr/>
      <dgm:t>
        <a:bodyPr/>
        <a:lstStyle/>
        <a:p>
          <a:r>
            <a:rPr lang="en-US" b="1"/>
            <a:t>Logistic Regression</a:t>
          </a:r>
          <a:r>
            <a:rPr lang="en-US"/>
            <a:t>: Logistic Regression is a well-suited model for predicting heart attacks due to its interpretability, computational efficiency, and effectiveness in binary classification. Its scalability, regularization capabilities, and well-defined probability estimates make it a widely accepted and trusted choice in the medical field.</a:t>
          </a:r>
        </a:p>
      </dgm:t>
    </dgm:pt>
    <dgm:pt modelId="{2CD62F99-F60E-4768-B82B-141CB34B9F77}" type="parTrans" cxnId="{84719FA2-F71E-483A-A569-A21D1D01AA12}">
      <dgm:prSet/>
      <dgm:spPr/>
      <dgm:t>
        <a:bodyPr/>
        <a:lstStyle/>
        <a:p>
          <a:endParaRPr lang="en-US"/>
        </a:p>
      </dgm:t>
    </dgm:pt>
    <dgm:pt modelId="{002587DF-10E8-45FA-A9DC-815E8B00B585}" type="sibTrans" cxnId="{84719FA2-F71E-483A-A569-A21D1D01AA12}">
      <dgm:prSet/>
      <dgm:spPr/>
      <dgm:t>
        <a:bodyPr/>
        <a:lstStyle/>
        <a:p>
          <a:endParaRPr lang="en-US"/>
        </a:p>
      </dgm:t>
    </dgm:pt>
    <dgm:pt modelId="{E35A8BB6-B5FB-4972-8D14-418A35ED1C5F}" type="pres">
      <dgm:prSet presAssocID="{E6E1930E-1A85-4563-B2A0-9F01BB6D4D80}" presName="linear" presStyleCnt="0">
        <dgm:presLayoutVars>
          <dgm:animLvl val="lvl"/>
          <dgm:resizeHandles val="exact"/>
        </dgm:presLayoutVars>
      </dgm:prSet>
      <dgm:spPr/>
    </dgm:pt>
    <dgm:pt modelId="{EEC675CD-355B-4F5A-BDDE-A06644C9D91F}" type="pres">
      <dgm:prSet presAssocID="{30B7A625-20E2-4473-96C4-9B207FD60FE9}" presName="parentText" presStyleLbl="node1" presStyleIdx="0" presStyleCnt="2">
        <dgm:presLayoutVars>
          <dgm:chMax val="0"/>
          <dgm:bulletEnabled val="1"/>
        </dgm:presLayoutVars>
      </dgm:prSet>
      <dgm:spPr/>
    </dgm:pt>
    <dgm:pt modelId="{D3088E14-2ACE-4DA9-B563-57824B7E38B7}" type="pres">
      <dgm:prSet presAssocID="{0A62A122-CC0A-4C1B-809C-53914E4A05B9}" presName="spacer" presStyleCnt="0"/>
      <dgm:spPr/>
    </dgm:pt>
    <dgm:pt modelId="{E65330D7-92AD-4E7B-B8B7-F06A79E383D9}" type="pres">
      <dgm:prSet presAssocID="{0EB422FF-39F5-476E-9AC3-09543F8DD0FA}" presName="parentText" presStyleLbl="node1" presStyleIdx="1" presStyleCnt="2">
        <dgm:presLayoutVars>
          <dgm:chMax val="0"/>
          <dgm:bulletEnabled val="1"/>
        </dgm:presLayoutVars>
      </dgm:prSet>
      <dgm:spPr/>
    </dgm:pt>
  </dgm:ptLst>
  <dgm:cxnLst>
    <dgm:cxn modelId="{3B274B09-BCF2-494F-8AF1-A852E397D238}" type="presOf" srcId="{0EB422FF-39F5-476E-9AC3-09543F8DD0FA}" destId="{E65330D7-92AD-4E7B-B8B7-F06A79E383D9}" srcOrd="0" destOrd="0" presId="urn:microsoft.com/office/officeart/2005/8/layout/vList2"/>
    <dgm:cxn modelId="{D9CE4875-F504-40CD-9295-0C79B47A7C74}" type="presOf" srcId="{30B7A625-20E2-4473-96C4-9B207FD60FE9}" destId="{EEC675CD-355B-4F5A-BDDE-A06644C9D91F}" srcOrd="0" destOrd="0" presId="urn:microsoft.com/office/officeart/2005/8/layout/vList2"/>
    <dgm:cxn modelId="{766C238C-539F-4F6A-8C79-B9432063ADB5}" srcId="{E6E1930E-1A85-4563-B2A0-9F01BB6D4D80}" destId="{30B7A625-20E2-4473-96C4-9B207FD60FE9}" srcOrd="0" destOrd="0" parTransId="{652DF6A0-4567-41F5-9861-016F23129032}" sibTransId="{0A62A122-CC0A-4C1B-809C-53914E4A05B9}"/>
    <dgm:cxn modelId="{AE4AF796-BBFD-47D8-97E7-DE3EA1BF1305}" type="presOf" srcId="{E6E1930E-1A85-4563-B2A0-9F01BB6D4D80}" destId="{E35A8BB6-B5FB-4972-8D14-418A35ED1C5F}" srcOrd="0" destOrd="0" presId="urn:microsoft.com/office/officeart/2005/8/layout/vList2"/>
    <dgm:cxn modelId="{84719FA2-F71E-483A-A569-A21D1D01AA12}" srcId="{E6E1930E-1A85-4563-B2A0-9F01BB6D4D80}" destId="{0EB422FF-39F5-476E-9AC3-09543F8DD0FA}" srcOrd="1" destOrd="0" parTransId="{2CD62F99-F60E-4768-B82B-141CB34B9F77}" sibTransId="{002587DF-10E8-45FA-A9DC-815E8B00B585}"/>
    <dgm:cxn modelId="{B919B408-0A66-4329-85B2-E5DF8004F0B8}" type="presParOf" srcId="{E35A8BB6-B5FB-4972-8D14-418A35ED1C5F}" destId="{EEC675CD-355B-4F5A-BDDE-A06644C9D91F}" srcOrd="0" destOrd="0" presId="urn:microsoft.com/office/officeart/2005/8/layout/vList2"/>
    <dgm:cxn modelId="{707CE3FC-6E90-4E2B-8882-100A112F9443}" type="presParOf" srcId="{E35A8BB6-B5FB-4972-8D14-418A35ED1C5F}" destId="{D3088E14-2ACE-4DA9-B563-57824B7E38B7}" srcOrd="1" destOrd="0" presId="urn:microsoft.com/office/officeart/2005/8/layout/vList2"/>
    <dgm:cxn modelId="{92939B1E-B17A-4FD8-AAC3-3DFA6BBEEF60}" type="presParOf" srcId="{E35A8BB6-B5FB-4972-8D14-418A35ED1C5F}" destId="{E65330D7-92AD-4E7B-B8B7-F06A79E383D9}" srcOrd="2" destOrd="0" presId="urn:microsoft.com/office/officeart/2005/8/layout/vList2"/>
  </dgm:cxnLst>
  <dgm:bg/>
  <dgm:whole/>
  <dgm:extLst>
    <a:ext uri="http://schemas.microsoft.com/office/drawing/2008/diagram">
      <dsp:dataModelExt xmlns:dsp="http://schemas.microsoft.com/office/drawing/2008/diagram" relId="rId10"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3E3C7D-0AC9-4EB4-9E07-74F8EF7A8992}"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CDB6EF25-C2DC-40DA-9463-9EF6F13501B2}">
      <dgm:prSet/>
      <dgm:spPr/>
      <dgm:t>
        <a:bodyPr/>
        <a:lstStyle/>
        <a:p>
          <a:r>
            <a:rPr lang="en-US"/>
            <a:t>Following are a few of the many ethical considerations vital for this project.</a:t>
          </a:r>
        </a:p>
      </dgm:t>
    </dgm:pt>
    <dgm:pt modelId="{3D5FF822-B77C-4DB1-8B56-2EC939A63F11}" type="parTrans" cxnId="{C182F6CC-6A89-43BA-81BD-231D7CDCC372}">
      <dgm:prSet/>
      <dgm:spPr/>
      <dgm:t>
        <a:bodyPr/>
        <a:lstStyle/>
        <a:p>
          <a:endParaRPr lang="en-US"/>
        </a:p>
      </dgm:t>
    </dgm:pt>
    <dgm:pt modelId="{089AFFBC-35EE-4D0E-8A9A-FEB716A42746}" type="sibTrans" cxnId="{C182F6CC-6A89-43BA-81BD-231D7CDCC372}">
      <dgm:prSet/>
      <dgm:spPr/>
      <dgm:t>
        <a:bodyPr/>
        <a:lstStyle/>
        <a:p>
          <a:endParaRPr lang="en-US"/>
        </a:p>
      </dgm:t>
    </dgm:pt>
    <dgm:pt modelId="{062213AB-2173-4374-A4BF-8F7B1C8C6983}">
      <dgm:prSet/>
      <dgm:spPr/>
      <dgm:t>
        <a:bodyPr/>
        <a:lstStyle/>
        <a:p>
          <a:r>
            <a:rPr lang="en-US"/>
            <a:t>Ensuring patient data privacy and obtaining informed consent.</a:t>
          </a:r>
        </a:p>
      </dgm:t>
    </dgm:pt>
    <dgm:pt modelId="{FCF1F1FA-5E52-4B7A-B46F-71DDD789E5D5}" type="parTrans" cxnId="{E42878C6-644F-45D7-B659-862CE286C390}">
      <dgm:prSet/>
      <dgm:spPr/>
      <dgm:t>
        <a:bodyPr/>
        <a:lstStyle/>
        <a:p>
          <a:endParaRPr lang="en-US"/>
        </a:p>
      </dgm:t>
    </dgm:pt>
    <dgm:pt modelId="{C0F2CEA7-AA81-4556-A81F-0C36DEBB31CA}" type="sibTrans" cxnId="{E42878C6-644F-45D7-B659-862CE286C390}">
      <dgm:prSet/>
      <dgm:spPr/>
      <dgm:t>
        <a:bodyPr/>
        <a:lstStyle/>
        <a:p>
          <a:endParaRPr lang="en-US"/>
        </a:p>
      </dgm:t>
    </dgm:pt>
    <dgm:pt modelId="{F93BE8BF-EC3B-4479-BDC4-221E043C79AC}">
      <dgm:prSet/>
      <dgm:spPr/>
      <dgm:t>
        <a:bodyPr/>
        <a:lstStyle/>
        <a:p>
          <a:r>
            <a:rPr lang="en-US"/>
            <a:t>Adhering to healthcare regulations, such as HIPAA (Health Insurance Portability and Accountability Act), and obtaining necessary approvals.</a:t>
          </a:r>
        </a:p>
      </dgm:t>
    </dgm:pt>
    <dgm:pt modelId="{7C543266-F80E-4FDE-955F-AF8B28E59B56}" type="parTrans" cxnId="{EA1AD33A-3565-4514-8F0F-840CB7A9BF85}">
      <dgm:prSet/>
      <dgm:spPr/>
      <dgm:t>
        <a:bodyPr/>
        <a:lstStyle/>
        <a:p>
          <a:endParaRPr lang="en-US"/>
        </a:p>
      </dgm:t>
    </dgm:pt>
    <dgm:pt modelId="{5A1111C7-693B-44E1-89C4-C5DD9A83AD56}" type="sibTrans" cxnId="{EA1AD33A-3565-4514-8F0F-840CB7A9BF85}">
      <dgm:prSet/>
      <dgm:spPr/>
      <dgm:t>
        <a:bodyPr/>
        <a:lstStyle/>
        <a:p>
          <a:endParaRPr lang="en-US"/>
        </a:p>
      </dgm:t>
    </dgm:pt>
    <dgm:pt modelId="{E9FA98E8-A9A6-4A8F-AD30-E2456DB09841}">
      <dgm:prSet/>
      <dgm:spPr/>
      <dgm:t>
        <a:bodyPr/>
        <a:lstStyle/>
        <a:p>
          <a:r>
            <a:rPr lang="en-US"/>
            <a:t>Respecting patients' autonomy and providing them with control over their data.</a:t>
          </a:r>
        </a:p>
      </dgm:t>
    </dgm:pt>
    <dgm:pt modelId="{8B5627E0-79B9-4332-9621-7185039EEE9A}" type="parTrans" cxnId="{D2D426AB-F282-4334-9BB8-8882A1457A8D}">
      <dgm:prSet/>
      <dgm:spPr/>
      <dgm:t>
        <a:bodyPr/>
        <a:lstStyle/>
        <a:p>
          <a:endParaRPr lang="en-US"/>
        </a:p>
      </dgm:t>
    </dgm:pt>
    <dgm:pt modelId="{43145F92-2333-4E85-8DE8-5E9324F72BFE}" type="sibTrans" cxnId="{D2D426AB-F282-4334-9BB8-8882A1457A8D}">
      <dgm:prSet/>
      <dgm:spPr/>
      <dgm:t>
        <a:bodyPr/>
        <a:lstStyle/>
        <a:p>
          <a:endParaRPr lang="en-US"/>
        </a:p>
      </dgm:t>
    </dgm:pt>
    <dgm:pt modelId="{3229848B-7BD9-4351-B167-043C326CDA0A}">
      <dgm:prSet/>
      <dgm:spPr/>
      <dgm:t>
        <a:bodyPr/>
        <a:lstStyle/>
        <a:p>
          <a:r>
            <a:rPr lang="en-US"/>
            <a:t>Engaging with healthcare professionals, patients, and institutions to incorporate their ethical perspectives.</a:t>
          </a:r>
        </a:p>
      </dgm:t>
    </dgm:pt>
    <dgm:pt modelId="{2480FC3C-BD05-42D5-A99F-B59C0553EE43}" type="parTrans" cxnId="{F63F8517-2975-4925-85CA-E623F8964AB9}">
      <dgm:prSet/>
      <dgm:spPr/>
      <dgm:t>
        <a:bodyPr/>
        <a:lstStyle/>
        <a:p>
          <a:endParaRPr lang="en-US"/>
        </a:p>
      </dgm:t>
    </dgm:pt>
    <dgm:pt modelId="{8A8A837D-4250-4415-A912-F5231DE7E0AB}" type="sibTrans" cxnId="{F63F8517-2975-4925-85CA-E623F8964AB9}">
      <dgm:prSet/>
      <dgm:spPr/>
      <dgm:t>
        <a:bodyPr/>
        <a:lstStyle/>
        <a:p>
          <a:endParaRPr lang="en-US"/>
        </a:p>
      </dgm:t>
    </dgm:pt>
    <dgm:pt modelId="{9BAC2B31-939D-49A9-A618-017E9F7D1290}" type="pres">
      <dgm:prSet presAssocID="{DE3E3C7D-0AC9-4EB4-9E07-74F8EF7A8992}" presName="linear" presStyleCnt="0">
        <dgm:presLayoutVars>
          <dgm:animLvl val="lvl"/>
          <dgm:resizeHandles val="exact"/>
        </dgm:presLayoutVars>
      </dgm:prSet>
      <dgm:spPr/>
    </dgm:pt>
    <dgm:pt modelId="{2E876DEC-7867-49F1-9733-FE906613FE8D}" type="pres">
      <dgm:prSet presAssocID="{CDB6EF25-C2DC-40DA-9463-9EF6F13501B2}" presName="parentText" presStyleLbl="node1" presStyleIdx="0" presStyleCnt="1">
        <dgm:presLayoutVars>
          <dgm:chMax val="0"/>
          <dgm:bulletEnabled val="1"/>
        </dgm:presLayoutVars>
      </dgm:prSet>
      <dgm:spPr/>
    </dgm:pt>
    <dgm:pt modelId="{38E51354-062F-4100-81B8-F645A0E3CB66}" type="pres">
      <dgm:prSet presAssocID="{CDB6EF25-C2DC-40DA-9463-9EF6F13501B2}" presName="childText" presStyleLbl="revTx" presStyleIdx="0" presStyleCnt="1">
        <dgm:presLayoutVars>
          <dgm:bulletEnabled val="1"/>
        </dgm:presLayoutVars>
      </dgm:prSet>
      <dgm:spPr/>
    </dgm:pt>
  </dgm:ptLst>
  <dgm:cxnLst>
    <dgm:cxn modelId="{FD31870B-DADC-40EA-9267-C8CD22DDE0EB}" type="presOf" srcId="{CDB6EF25-C2DC-40DA-9463-9EF6F13501B2}" destId="{2E876DEC-7867-49F1-9733-FE906613FE8D}" srcOrd="0" destOrd="0" presId="urn:microsoft.com/office/officeart/2005/8/layout/vList2"/>
    <dgm:cxn modelId="{9831440E-10B4-4284-8B17-5622C4E52DC9}" type="presOf" srcId="{3229848B-7BD9-4351-B167-043C326CDA0A}" destId="{38E51354-062F-4100-81B8-F645A0E3CB66}" srcOrd="0" destOrd="3" presId="urn:microsoft.com/office/officeart/2005/8/layout/vList2"/>
    <dgm:cxn modelId="{200A8016-2FA6-4672-A29C-A2E7D686F14D}" type="presOf" srcId="{062213AB-2173-4374-A4BF-8F7B1C8C6983}" destId="{38E51354-062F-4100-81B8-F645A0E3CB66}" srcOrd="0" destOrd="0" presId="urn:microsoft.com/office/officeart/2005/8/layout/vList2"/>
    <dgm:cxn modelId="{F63F8517-2975-4925-85CA-E623F8964AB9}" srcId="{CDB6EF25-C2DC-40DA-9463-9EF6F13501B2}" destId="{3229848B-7BD9-4351-B167-043C326CDA0A}" srcOrd="3" destOrd="0" parTransId="{2480FC3C-BD05-42D5-A99F-B59C0553EE43}" sibTransId="{8A8A837D-4250-4415-A912-F5231DE7E0AB}"/>
    <dgm:cxn modelId="{EA1AD33A-3565-4514-8F0F-840CB7A9BF85}" srcId="{CDB6EF25-C2DC-40DA-9463-9EF6F13501B2}" destId="{F93BE8BF-EC3B-4479-BDC4-221E043C79AC}" srcOrd="1" destOrd="0" parTransId="{7C543266-F80E-4FDE-955F-AF8B28E59B56}" sibTransId="{5A1111C7-693B-44E1-89C4-C5DD9A83AD56}"/>
    <dgm:cxn modelId="{B9D5FC5E-9731-4D7C-B668-ADF174A2F92C}" type="presOf" srcId="{DE3E3C7D-0AC9-4EB4-9E07-74F8EF7A8992}" destId="{9BAC2B31-939D-49A9-A618-017E9F7D1290}" srcOrd="0" destOrd="0" presId="urn:microsoft.com/office/officeart/2005/8/layout/vList2"/>
    <dgm:cxn modelId="{5BC79F78-CDC0-4FC6-965A-D9036E206325}" type="presOf" srcId="{E9FA98E8-A9A6-4A8F-AD30-E2456DB09841}" destId="{38E51354-062F-4100-81B8-F645A0E3CB66}" srcOrd="0" destOrd="2" presId="urn:microsoft.com/office/officeart/2005/8/layout/vList2"/>
    <dgm:cxn modelId="{D2D426AB-F282-4334-9BB8-8882A1457A8D}" srcId="{CDB6EF25-C2DC-40DA-9463-9EF6F13501B2}" destId="{E9FA98E8-A9A6-4A8F-AD30-E2456DB09841}" srcOrd="2" destOrd="0" parTransId="{8B5627E0-79B9-4332-9621-7185039EEE9A}" sibTransId="{43145F92-2333-4E85-8DE8-5E9324F72BFE}"/>
    <dgm:cxn modelId="{E42878C6-644F-45D7-B659-862CE286C390}" srcId="{CDB6EF25-C2DC-40DA-9463-9EF6F13501B2}" destId="{062213AB-2173-4374-A4BF-8F7B1C8C6983}" srcOrd="0" destOrd="0" parTransId="{FCF1F1FA-5E52-4B7A-B46F-71DDD789E5D5}" sibTransId="{C0F2CEA7-AA81-4556-A81F-0C36DEBB31CA}"/>
    <dgm:cxn modelId="{3FDA1BC7-A869-4D0B-AE63-D18298170F8B}" type="presOf" srcId="{F93BE8BF-EC3B-4479-BDC4-221E043C79AC}" destId="{38E51354-062F-4100-81B8-F645A0E3CB66}" srcOrd="0" destOrd="1" presId="urn:microsoft.com/office/officeart/2005/8/layout/vList2"/>
    <dgm:cxn modelId="{C182F6CC-6A89-43BA-81BD-231D7CDCC372}" srcId="{DE3E3C7D-0AC9-4EB4-9E07-74F8EF7A8992}" destId="{CDB6EF25-C2DC-40DA-9463-9EF6F13501B2}" srcOrd="0" destOrd="0" parTransId="{3D5FF822-B77C-4DB1-8B56-2EC939A63F11}" sibTransId="{089AFFBC-35EE-4D0E-8A9A-FEB716A42746}"/>
    <dgm:cxn modelId="{4D4B3F3F-813A-45D8-990A-C0087234DEF0}" type="presParOf" srcId="{9BAC2B31-939D-49A9-A618-017E9F7D1290}" destId="{2E876DEC-7867-49F1-9733-FE906613FE8D}" srcOrd="0" destOrd="0" presId="urn:microsoft.com/office/officeart/2005/8/layout/vList2"/>
    <dgm:cxn modelId="{117B4C8A-D7E4-4F84-A3CC-83AB9DB90565}" type="presParOf" srcId="{9BAC2B31-939D-49A9-A618-017E9F7D1290}" destId="{38E51354-062F-4100-81B8-F645A0E3CB66}" srcOrd="1"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C675CD-355B-4F5A-BDDE-A06644C9D91F}">
      <dsp:nvSpPr>
        <dsp:cNvPr id="0" name=""/>
        <dsp:cNvSpPr/>
      </dsp:nvSpPr>
      <dsp:spPr>
        <a:xfrm>
          <a:off x="0" y="309381"/>
          <a:ext cx="5123173" cy="22674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1" kern="1200"/>
            <a:t>Random Forest:</a:t>
          </a:r>
          <a:r>
            <a:rPr lang="en-US" sz="1700" kern="1200"/>
            <a:t> A Random Forest model is a strong choice for predicting heart attacks due to its ability to handle complex relationships in the data, manage feature importance, and reduce overfitting. Its ensemble of decision trees provides high accuracy, and it's robust to noisy data. Furthermore, it can accommodate both numerical and categorical features, making it versatile for medical datasets.</a:t>
          </a:r>
        </a:p>
      </dsp:txBody>
      <dsp:txXfrm>
        <a:off x="110688" y="420069"/>
        <a:ext cx="4901797" cy="2046084"/>
      </dsp:txXfrm>
    </dsp:sp>
    <dsp:sp modelId="{E65330D7-92AD-4E7B-B8B7-F06A79E383D9}">
      <dsp:nvSpPr>
        <dsp:cNvPr id="0" name=""/>
        <dsp:cNvSpPr/>
      </dsp:nvSpPr>
      <dsp:spPr>
        <a:xfrm>
          <a:off x="0" y="2625801"/>
          <a:ext cx="5123173" cy="22674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b="1" kern="1200"/>
            <a:t>Logistic Regression</a:t>
          </a:r>
          <a:r>
            <a:rPr lang="en-US" sz="1700" kern="1200"/>
            <a:t>: Logistic Regression is a well-suited model for predicting heart attacks due to its interpretability, computational efficiency, and effectiveness in binary classification. Its scalability, regularization capabilities, and well-defined probability estimates make it a widely accepted and trusted choice in the medical field.</a:t>
          </a:r>
        </a:p>
      </dsp:txBody>
      <dsp:txXfrm>
        <a:off x="110688" y="2736489"/>
        <a:ext cx="4901797" cy="20460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876DEC-7867-49F1-9733-FE906613FE8D}">
      <dsp:nvSpPr>
        <dsp:cNvPr id="0" name=""/>
        <dsp:cNvSpPr/>
      </dsp:nvSpPr>
      <dsp:spPr>
        <a:xfrm>
          <a:off x="0" y="84788"/>
          <a:ext cx="10515600" cy="131274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Following are a few of the many ethical considerations vital for this project.</a:t>
          </a:r>
        </a:p>
      </dsp:txBody>
      <dsp:txXfrm>
        <a:off x="64083" y="148871"/>
        <a:ext cx="10387434" cy="1184574"/>
      </dsp:txXfrm>
    </dsp:sp>
    <dsp:sp modelId="{38E51354-062F-4100-81B8-F645A0E3CB66}">
      <dsp:nvSpPr>
        <dsp:cNvPr id="0" name=""/>
        <dsp:cNvSpPr/>
      </dsp:nvSpPr>
      <dsp:spPr>
        <a:xfrm>
          <a:off x="0" y="1397529"/>
          <a:ext cx="10515600" cy="28690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0" tIns="41910" rIns="234696" bIns="41910" numCol="1" spcCol="1270" anchor="t" anchorCtr="0">
          <a:noAutofit/>
        </a:bodyPr>
        <a:lstStyle/>
        <a:p>
          <a:pPr marL="228600" lvl="1" indent="-228600" algn="l" defTabSz="1155700">
            <a:lnSpc>
              <a:spcPct val="90000"/>
            </a:lnSpc>
            <a:spcBef>
              <a:spcPct val="0"/>
            </a:spcBef>
            <a:spcAft>
              <a:spcPct val="20000"/>
            </a:spcAft>
            <a:buChar char="•"/>
          </a:pPr>
          <a:r>
            <a:rPr lang="en-US" sz="2600" kern="1200"/>
            <a:t>Ensuring patient data privacy and obtaining informed consent.</a:t>
          </a:r>
        </a:p>
        <a:p>
          <a:pPr marL="228600" lvl="1" indent="-228600" algn="l" defTabSz="1155700">
            <a:lnSpc>
              <a:spcPct val="90000"/>
            </a:lnSpc>
            <a:spcBef>
              <a:spcPct val="0"/>
            </a:spcBef>
            <a:spcAft>
              <a:spcPct val="20000"/>
            </a:spcAft>
            <a:buChar char="•"/>
          </a:pPr>
          <a:r>
            <a:rPr lang="en-US" sz="2600" kern="1200"/>
            <a:t>Adhering to healthcare regulations, such as HIPAA (Health Insurance Portability and Accountability Act), and obtaining necessary approvals.</a:t>
          </a:r>
        </a:p>
        <a:p>
          <a:pPr marL="228600" lvl="1" indent="-228600" algn="l" defTabSz="1155700">
            <a:lnSpc>
              <a:spcPct val="90000"/>
            </a:lnSpc>
            <a:spcBef>
              <a:spcPct val="0"/>
            </a:spcBef>
            <a:spcAft>
              <a:spcPct val="20000"/>
            </a:spcAft>
            <a:buChar char="•"/>
          </a:pPr>
          <a:r>
            <a:rPr lang="en-US" sz="2600" kern="1200"/>
            <a:t>Respecting patients' autonomy and providing them with control over their data.</a:t>
          </a:r>
        </a:p>
        <a:p>
          <a:pPr marL="228600" lvl="1" indent="-228600" algn="l" defTabSz="1155700">
            <a:lnSpc>
              <a:spcPct val="90000"/>
            </a:lnSpc>
            <a:spcBef>
              <a:spcPct val="0"/>
            </a:spcBef>
            <a:spcAft>
              <a:spcPct val="20000"/>
            </a:spcAft>
            <a:buChar char="•"/>
          </a:pPr>
          <a:r>
            <a:rPr lang="en-US" sz="2600" kern="1200"/>
            <a:t>Engaging with healthcare professionals, patients, and institutions to incorporate their ethical perspectives.</a:t>
          </a:r>
        </a:p>
      </dsp:txBody>
      <dsp:txXfrm>
        <a:off x="0" y="1397529"/>
        <a:ext cx="10515600" cy="286902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F76B4E-F2A2-4129-8CCB-668930102C65}" type="datetimeFigureOut">
              <a:rPr lang="en-US" smtClean="0"/>
              <a:t>5/4/2024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60C01D-666C-4ED5-B78A-C4593DD4DA6F}" type="slidenum">
              <a:rPr lang="en-US" smtClean="0"/>
              <a:t>‹#›</a:t>
            </a:fld>
            <a:endParaRPr lang="en-US"/>
          </a:p>
        </p:txBody>
      </p:sp>
    </p:spTree>
    <p:extLst>
      <p:ext uri="{BB962C8B-B14F-4D97-AF65-F5344CB8AC3E}">
        <p14:creationId xmlns:p14="http://schemas.microsoft.com/office/powerpoint/2010/main" val="930362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Hello, My name is Madhavi Ghanta. </a:t>
            </a:r>
            <a:r>
              <a:rPr lang="en-US" dirty="0"/>
              <a:t>We are going to take a look at a common yet complicated health issue today: heart attacks. </a:t>
            </a:r>
          </a:p>
        </p:txBody>
      </p:sp>
      <p:sp>
        <p:nvSpPr>
          <p:cNvPr id="4" name="Slide Number Placeholder 3"/>
          <p:cNvSpPr>
            <a:spLocks noGrp="1"/>
          </p:cNvSpPr>
          <p:nvPr>
            <p:ph type="sldNum" sz="quarter" idx="5"/>
          </p:nvPr>
        </p:nvSpPr>
        <p:spPr/>
        <p:txBody>
          <a:bodyPr/>
          <a:lstStyle/>
          <a:p>
            <a:fld id="{B360C01D-666C-4ED5-B78A-C4593DD4DA6F}" type="slidenum">
              <a:rPr lang="en-US" smtClean="0"/>
              <a:t>1</a:t>
            </a:fld>
            <a:endParaRPr lang="en-US"/>
          </a:p>
        </p:txBody>
      </p:sp>
    </p:spTree>
    <p:extLst>
      <p:ext uri="{BB962C8B-B14F-4D97-AF65-F5344CB8AC3E}">
        <p14:creationId xmlns:p14="http://schemas.microsoft.com/office/powerpoint/2010/main" val="26583806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In this slide, we'll explore the outcomes of the Logistic Regression model. Its precision is 0.77 for class 0 and an impressive 0.91 for class 1, indicating a 91% accuracy in predicting heart attacks.</a:t>
            </a:r>
          </a:p>
          <a:p>
            <a:pPr algn="l"/>
            <a:r>
              <a:rPr lang="en-US" b="0" i="0" dirty="0">
                <a:solidFill>
                  <a:srgbClr val="374151"/>
                </a:solidFill>
                <a:effectLst/>
                <a:latin typeface="Söhne"/>
              </a:rPr>
              <a:t>The model's recall figures are also commendable, capturing 81% of class 1 (Heart Attack) cases. Its overall accuracy stands at 84.2%, suggesting that it correctly predicts the outcome for around 84% of the cases.</a:t>
            </a:r>
          </a:p>
          <a:p>
            <a:pPr algn="l"/>
            <a:r>
              <a:rPr lang="en-US" b="0" i="0" dirty="0">
                <a:solidFill>
                  <a:srgbClr val="374151"/>
                </a:solidFill>
                <a:effectLst/>
                <a:latin typeface="Söhne"/>
              </a:rPr>
              <a:t>The ROC-AUC score is 0.85. For a more in-depth understanding of its performance, let's dive into the confusion matrix, which offers valuable insights into its strengths and areas that may require fine-tuning.</a:t>
            </a:r>
          </a:p>
        </p:txBody>
      </p:sp>
      <p:sp>
        <p:nvSpPr>
          <p:cNvPr id="4" name="Slide Number Placeholder 3"/>
          <p:cNvSpPr>
            <a:spLocks noGrp="1"/>
          </p:cNvSpPr>
          <p:nvPr>
            <p:ph type="sldNum" sz="quarter" idx="5"/>
          </p:nvPr>
        </p:nvSpPr>
        <p:spPr/>
        <p:txBody>
          <a:bodyPr/>
          <a:lstStyle/>
          <a:p>
            <a:fld id="{B360C01D-666C-4ED5-B78A-C4593DD4DA6F}" type="slidenum">
              <a:rPr lang="en-US" smtClean="0"/>
              <a:t>10</a:t>
            </a:fld>
            <a:endParaRPr lang="en-US"/>
          </a:p>
        </p:txBody>
      </p:sp>
    </p:spTree>
    <p:extLst>
      <p:ext uri="{BB962C8B-B14F-4D97-AF65-F5344CB8AC3E}">
        <p14:creationId xmlns:p14="http://schemas.microsoft.com/office/powerpoint/2010/main" val="34484201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Let's now turn our attention to the Support Vector Machine (SVM) model and examine its performance in predicting heart attacks. </a:t>
            </a:r>
          </a:p>
          <a:p>
            <a:pPr algn="l">
              <a:buFont typeface="Arial" panose="020B0604020202020204" pitchFamily="34" charset="0"/>
              <a:buNone/>
            </a:pPr>
            <a:endParaRPr lang="en-US" sz="1200" b="0" i="0" dirty="0">
              <a:solidFill>
                <a:srgbClr val="374151"/>
              </a:solidFill>
              <a:effectLst/>
              <a:latin typeface="Söhne"/>
            </a:endParaRPr>
          </a:p>
          <a:p>
            <a:pPr algn="l">
              <a:buFont typeface="Arial" panose="020B0604020202020204" pitchFamily="34" charset="0"/>
              <a:buNone/>
            </a:pPr>
            <a:r>
              <a:rPr lang="en-US" sz="1200" b="0" i="0" dirty="0">
                <a:solidFill>
                  <a:srgbClr val="374151"/>
                </a:solidFill>
                <a:effectLst/>
                <a:latin typeface="Söhne"/>
              </a:rPr>
              <a:t>The Precision of this model is </a:t>
            </a:r>
            <a:r>
              <a:rPr lang="en-US" b="0" i="0" dirty="0">
                <a:solidFill>
                  <a:srgbClr val="374151"/>
                </a:solidFill>
                <a:effectLst/>
                <a:latin typeface="Söhne"/>
              </a:rPr>
              <a:t>0.82 for class 0 and 0.89 for class 1. This model predicts a heart attack 89% of the time. </a:t>
            </a:r>
          </a:p>
          <a:p>
            <a:pPr algn="l">
              <a:buFont typeface="Arial" panose="020B0604020202020204" pitchFamily="34" charset="0"/>
              <a:buNone/>
            </a:pPr>
            <a:r>
              <a:rPr lang="en-US" b="0" i="0" dirty="0">
                <a:solidFill>
                  <a:srgbClr val="374151"/>
                </a:solidFill>
                <a:effectLst/>
                <a:latin typeface="Söhne"/>
              </a:rPr>
              <a:t>The model exhibits good recall figures as well, capturing 87% of the class 1 (Heart Attack) cases.   </a:t>
            </a:r>
          </a:p>
          <a:p>
            <a:pPr algn="l">
              <a:buFont typeface="Arial" panose="020B0604020202020204" pitchFamily="34" charset="0"/>
              <a:buNone/>
            </a:pPr>
            <a:r>
              <a:rPr lang="en-US" b="0" i="0" dirty="0">
                <a:solidFill>
                  <a:srgbClr val="374151"/>
                </a:solidFill>
                <a:effectLst/>
                <a:latin typeface="Söhne"/>
              </a:rPr>
              <a:t>The model achieves an accuracy of 0.864, indicating that it correctly predicts the outcome for around 86% of the cases.</a:t>
            </a:r>
          </a:p>
          <a:p>
            <a:pPr algn="l">
              <a:buFont typeface="Arial" panose="020B0604020202020204" pitchFamily="34" charset="0"/>
              <a:buNone/>
            </a:pPr>
            <a:r>
              <a:rPr lang="en-US" b="0" i="0" dirty="0">
                <a:solidFill>
                  <a:srgbClr val="374151"/>
                </a:solidFill>
                <a:effectLst/>
                <a:latin typeface="Söhne"/>
              </a:rPr>
              <a:t>The ROC-AUC score stands at 0.86 which suggests the model has a strong ability to distinguish between the two classes.</a:t>
            </a:r>
          </a:p>
          <a:p>
            <a:pPr algn="l">
              <a:buFont typeface="Arial" panose="020B0604020202020204" pitchFamily="34" charset="0"/>
              <a:buNone/>
            </a:pPr>
            <a:r>
              <a:rPr lang="en-US" b="0" i="0" dirty="0">
                <a:solidFill>
                  <a:srgbClr val="374151"/>
                </a:solidFill>
                <a:effectLst/>
                <a:latin typeface="Söhne"/>
              </a:rPr>
              <a:t>For an in-depth analysis of the model's performance, you can explore the confusion matrix breakdown.</a:t>
            </a:r>
          </a:p>
        </p:txBody>
      </p:sp>
      <p:sp>
        <p:nvSpPr>
          <p:cNvPr id="4" name="Slide Number Placeholder 3"/>
          <p:cNvSpPr>
            <a:spLocks noGrp="1"/>
          </p:cNvSpPr>
          <p:nvPr>
            <p:ph type="sldNum" sz="quarter" idx="5"/>
          </p:nvPr>
        </p:nvSpPr>
        <p:spPr/>
        <p:txBody>
          <a:bodyPr/>
          <a:lstStyle/>
          <a:p>
            <a:fld id="{B360C01D-666C-4ED5-B78A-C4593DD4DA6F}" type="slidenum">
              <a:rPr lang="en-US" smtClean="0"/>
              <a:t>11</a:t>
            </a:fld>
            <a:endParaRPr lang="en-US"/>
          </a:p>
        </p:txBody>
      </p:sp>
    </p:spTree>
    <p:extLst>
      <p:ext uri="{BB962C8B-B14F-4D97-AF65-F5344CB8AC3E}">
        <p14:creationId xmlns:p14="http://schemas.microsoft.com/office/powerpoint/2010/main" val="10225853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1" dirty="0">
                <a:solidFill>
                  <a:srgbClr val="374151"/>
                </a:solidFill>
                <a:effectLst/>
                <a:latin typeface="Söhne"/>
              </a:rPr>
              <a:t>Turning to the Naive Bayes model, we can see – </a:t>
            </a:r>
          </a:p>
          <a:p>
            <a:pPr algn="l">
              <a:buFont typeface="Arial" panose="020B0604020202020204" pitchFamily="34" charset="0"/>
              <a:buNone/>
            </a:pPr>
            <a:br>
              <a:rPr lang="en-US" b="0" i="1" dirty="0">
                <a:solidFill>
                  <a:srgbClr val="374151"/>
                </a:solidFill>
                <a:effectLst/>
                <a:latin typeface="Söhne"/>
              </a:rPr>
            </a:br>
            <a:r>
              <a:rPr lang="en-US" sz="1200" b="0" i="0" dirty="0">
                <a:solidFill>
                  <a:srgbClr val="374151"/>
                </a:solidFill>
                <a:effectLst/>
                <a:latin typeface="Söhne"/>
              </a:rPr>
              <a:t>The Precision of this model is </a:t>
            </a:r>
            <a:r>
              <a:rPr lang="en-US" b="0" i="0" dirty="0">
                <a:solidFill>
                  <a:srgbClr val="374151"/>
                </a:solidFill>
                <a:effectLst/>
                <a:latin typeface="Söhne"/>
              </a:rPr>
              <a:t>0.73 for class 0 and 0.89 for class 1. This model predicts a heart attack 89% of the time. </a:t>
            </a:r>
          </a:p>
          <a:p>
            <a:pPr algn="l">
              <a:buFont typeface="Arial" panose="020B0604020202020204" pitchFamily="34" charset="0"/>
              <a:buNone/>
            </a:pPr>
            <a:r>
              <a:rPr lang="en-US" b="0" i="0" dirty="0">
                <a:solidFill>
                  <a:srgbClr val="374151"/>
                </a:solidFill>
                <a:effectLst/>
                <a:latin typeface="Söhne"/>
              </a:rPr>
              <a:t>The model exhibits good recall figures as well, capturing 77% of the class 1 (Heart Attack) cases.   </a:t>
            </a:r>
          </a:p>
          <a:p>
            <a:pPr algn="l">
              <a:buFont typeface="Arial" panose="020B0604020202020204" pitchFamily="34" charset="0"/>
              <a:buNone/>
            </a:pPr>
            <a:r>
              <a:rPr lang="en-US" b="0" i="0" dirty="0">
                <a:solidFill>
                  <a:srgbClr val="374151"/>
                </a:solidFill>
                <a:effectLst/>
                <a:latin typeface="Söhne"/>
              </a:rPr>
              <a:t>The model achieves an accuracy of 0.809, indicating that it correctly predicts the outcome for around 81% of the cases.</a:t>
            </a:r>
          </a:p>
          <a:p>
            <a:pPr algn="l">
              <a:buFont typeface="Arial" panose="020B0604020202020204" pitchFamily="34" charset="0"/>
              <a:buNone/>
            </a:pPr>
            <a:r>
              <a:rPr lang="en-US" b="0" i="0" dirty="0">
                <a:solidFill>
                  <a:srgbClr val="374151"/>
                </a:solidFill>
                <a:effectLst/>
                <a:latin typeface="Söhne"/>
              </a:rPr>
              <a:t>The ROC-AUC score stands at 0.82 which suggests the model has a strong ability to distinguish between the two classes. </a:t>
            </a:r>
          </a:p>
          <a:p>
            <a:pPr algn="l">
              <a:buFont typeface="Arial" panose="020B0604020202020204" pitchFamily="34" charset="0"/>
              <a:buNone/>
            </a:pPr>
            <a:r>
              <a:rPr lang="en-US" b="0" i="0" dirty="0">
                <a:solidFill>
                  <a:srgbClr val="374151"/>
                </a:solidFill>
                <a:effectLst/>
                <a:latin typeface="Söhne"/>
              </a:rPr>
              <a:t>Similar to other models, you can explore the confusion matrix breakdown to gain a detailed understanding of the model's performance.</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12</a:t>
            </a:fld>
            <a:endParaRPr lang="en-US"/>
          </a:p>
        </p:txBody>
      </p:sp>
    </p:spTree>
    <p:extLst>
      <p:ext uri="{BB962C8B-B14F-4D97-AF65-F5344CB8AC3E}">
        <p14:creationId xmlns:p14="http://schemas.microsoft.com/office/powerpoint/2010/main" val="25907176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Adhering to healthcare regulations, such as HIPAA, ensures data security and privacy while collaborating with healthcare professionals and institutions helps us gather different perspectives and align our ethical principles with community needs.</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13</a:t>
            </a:fld>
            <a:endParaRPr lang="en-US"/>
          </a:p>
        </p:txBody>
      </p:sp>
    </p:spTree>
    <p:extLst>
      <p:ext uri="{BB962C8B-B14F-4D97-AF65-F5344CB8AC3E}">
        <p14:creationId xmlns:p14="http://schemas.microsoft.com/office/powerpoint/2010/main" val="12064532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800" b="0" i="0" dirty="0">
                <a:solidFill>
                  <a:srgbClr val="374151"/>
                </a:solidFill>
                <a:effectLst/>
                <a:latin typeface="Söhne"/>
              </a:rPr>
              <a:t>Considering the model metrics, we can confidently say that our predictive models are powerful tools for heart attack prediction. The Random Forest model stands out with an accuracy of 88.6% and an impressive ROC-AUC score of 0.887. Logistic Regression and Support Vector Machine (SVM) also perform well with accuracy scores of 84.23% and 86.4% respectively. Naive Bayes, although slightly less accurate, provides reasonable results with an accuracy of 80.9%. Each model has its strengths and trade-offs, but collectively, they offer valuable insights and tools for heart attack risk assessment and prevention.</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14</a:t>
            </a:fld>
            <a:endParaRPr lang="en-US"/>
          </a:p>
        </p:txBody>
      </p:sp>
    </p:spTree>
    <p:extLst>
      <p:ext uri="{BB962C8B-B14F-4D97-AF65-F5344CB8AC3E}">
        <p14:creationId xmlns:p14="http://schemas.microsoft.com/office/powerpoint/2010/main" val="104757258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15</a:t>
            </a:fld>
            <a:endParaRPr lang="en-US"/>
          </a:p>
        </p:txBody>
      </p:sp>
    </p:spTree>
    <p:extLst>
      <p:ext uri="{BB962C8B-B14F-4D97-AF65-F5344CB8AC3E}">
        <p14:creationId xmlns:p14="http://schemas.microsoft.com/office/powerpoint/2010/main" val="6150006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Our journey through heart attack prediction has showcased the potential of machine learning in healthcare. Thank you all for being part of this journey. If you have any questions or insights, please feel free to share them. Thank you.</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16</a:t>
            </a:fld>
            <a:endParaRPr lang="en-US"/>
          </a:p>
        </p:txBody>
      </p:sp>
    </p:spTree>
    <p:extLst>
      <p:ext uri="{BB962C8B-B14F-4D97-AF65-F5344CB8AC3E}">
        <p14:creationId xmlns:p14="http://schemas.microsoft.com/office/powerpoint/2010/main" val="1849684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presentation explores the business issue of heart attacks and their complex effects on people's health, the general public, and healthcare systems. </a:t>
            </a:r>
            <a:br>
              <a:rPr lang="en-US" dirty="0"/>
            </a:br>
            <a:r>
              <a:rPr lang="en-US" dirty="0"/>
              <a:t>Heart attacks often require prompt medical attention and are one of the world's most common causes of abrupt and tragic deaths. The aging population, treatment gaps, lifestyle-related risk factors, and high healthcare expenditures make it a major worldwide health concern. </a:t>
            </a:r>
            <a:br>
              <a:rPr lang="en-US" dirty="0"/>
            </a:br>
            <a:r>
              <a:rPr lang="en-US" dirty="0"/>
              <a:t>Heart disease continues to be the top cause of mortality in the United States, accounting for one in four deaths, according to the CDC, despite tremendous advances in medical research. Approximately 659,000 deaths occur from heart disease each year. </a:t>
            </a:r>
            <a:br>
              <a:rPr lang="en-US" dirty="0"/>
            </a:br>
            <a:r>
              <a:rPr lang="en-US" dirty="0"/>
              <a:t>A comprehensive strategy that addresses prevention, early detection, access to high-quality healthcare, and enhancing cardiovascular health in both people and populations is required to address this issue. </a:t>
            </a:r>
            <a:br>
              <a:rPr lang="en-US" dirty="0"/>
            </a:b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2</a:t>
            </a:fld>
            <a:endParaRPr lang="en-US"/>
          </a:p>
        </p:txBody>
      </p:sp>
    </p:spTree>
    <p:extLst>
      <p:ext uri="{BB962C8B-B14F-4D97-AF65-F5344CB8AC3E}">
        <p14:creationId xmlns:p14="http://schemas.microsoft.com/office/powerpoint/2010/main" val="24367532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break down the heart attack prediction into multiple crucial steps. Each stage will be covered in detail in the next slides. </a:t>
            </a:r>
            <a:br>
              <a:rPr lang="en-US" dirty="0"/>
            </a:b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3</a:t>
            </a:fld>
            <a:endParaRPr lang="en-US"/>
          </a:p>
        </p:txBody>
      </p:sp>
    </p:spTree>
    <p:extLst>
      <p:ext uri="{BB962C8B-B14F-4D97-AF65-F5344CB8AC3E}">
        <p14:creationId xmlns:p14="http://schemas.microsoft.com/office/powerpoint/2010/main" val="20472609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b="0" i="0" dirty="0">
                <a:solidFill>
                  <a:srgbClr val="374151"/>
                </a:solidFill>
                <a:effectLst/>
                <a:latin typeface="Söhne"/>
              </a:rPr>
              <a:t>In terms of size, our dataset consists of approximately 900 rows and comprises around 12 features, each representing a unique aspect of a patient's health and medical history. </a:t>
            </a:r>
            <a:br>
              <a:rPr lang="en-US" i="0" dirty="0"/>
            </a:b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4</a:t>
            </a:fld>
            <a:endParaRPr lang="en-US"/>
          </a:p>
        </p:txBody>
      </p:sp>
    </p:spTree>
    <p:extLst>
      <p:ext uri="{BB962C8B-B14F-4D97-AF65-F5344CB8AC3E}">
        <p14:creationId xmlns:p14="http://schemas.microsoft.com/office/powerpoint/2010/main" val="30310620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In this slide, we'll discuss the steps taken to prepare and clean the data for modeling</a:t>
            </a:r>
            <a:r>
              <a:rPr lang="en-US" dirty="0"/>
              <a:t>. Checks such as empty rows, duplicate rows, etc. are certain data transformation steps performed on this dataset.</a:t>
            </a: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5</a:t>
            </a:fld>
            <a:endParaRPr lang="en-US"/>
          </a:p>
        </p:txBody>
      </p:sp>
    </p:spTree>
    <p:extLst>
      <p:ext uri="{BB962C8B-B14F-4D97-AF65-F5344CB8AC3E}">
        <p14:creationId xmlns:p14="http://schemas.microsoft.com/office/powerpoint/2010/main" val="37896473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a:t>
            </a:r>
            <a:r>
              <a:rPr lang="en-US" b="0" i="0" dirty="0">
                <a:solidFill>
                  <a:srgbClr val="374151"/>
                </a:solidFill>
                <a:effectLst/>
                <a:latin typeface="Söhne"/>
              </a:rPr>
              <a:t>showcases various visualizations created from our dataset. </a:t>
            </a:r>
          </a:p>
          <a:p>
            <a:endParaRPr lang="en-US" dirty="0"/>
          </a:p>
          <a:p>
            <a:pPr algn="l">
              <a:buFont typeface="+mj-lt"/>
              <a:buAutoNum type="arabicPeriod"/>
            </a:pPr>
            <a:r>
              <a:rPr lang="en-US" b="0" i="0" dirty="0">
                <a:solidFill>
                  <a:srgbClr val="374151"/>
                </a:solidFill>
                <a:effectLst/>
                <a:latin typeface="Söhne"/>
              </a:rPr>
              <a:t> A pie chart illustrating heart attack rates per chest pain type.</a:t>
            </a:r>
          </a:p>
          <a:p>
            <a:pPr algn="l">
              <a:buFont typeface="+mj-lt"/>
              <a:buAutoNum type="arabicPeriod"/>
            </a:pPr>
            <a:r>
              <a:rPr lang="en-US" b="0" i="0" dirty="0">
                <a:solidFill>
                  <a:srgbClr val="374151"/>
                </a:solidFill>
                <a:effectLst/>
                <a:latin typeface="Söhne"/>
              </a:rPr>
              <a:t> The 2</a:t>
            </a:r>
            <a:r>
              <a:rPr lang="en-US" b="0" i="0" baseline="30000" dirty="0">
                <a:solidFill>
                  <a:srgbClr val="374151"/>
                </a:solidFill>
                <a:effectLst/>
                <a:latin typeface="Söhne"/>
              </a:rPr>
              <a:t>nd</a:t>
            </a:r>
            <a:r>
              <a:rPr lang="en-US" b="0" i="0" dirty="0">
                <a:solidFill>
                  <a:srgbClr val="374151"/>
                </a:solidFill>
                <a:effectLst/>
                <a:latin typeface="Söhne"/>
              </a:rPr>
              <a:t> chart displays the distribution of resting blood pressure and age per gender.</a:t>
            </a:r>
          </a:p>
          <a:p>
            <a:pPr algn="l">
              <a:buFont typeface="+mj-lt"/>
              <a:buAutoNum type="arabicPeriod"/>
            </a:pPr>
            <a:r>
              <a:rPr lang="en-US" b="0" i="0" dirty="0">
                <a:solidFill>
                  <a:srgbClr val="374151"/>
                </a:solidFill>
                <a:effectLst/>
                <a:latin typeface="Söhne"/>
              </a:rPr>
              <a:t>The third visualization showcases the distribution of numeric fields in the dataset.</a:t>
            </a:r>
          </a:p>
          <a:p>
            <a:pPr algn="l">
              <a:buFont typeface="+mj-lt"/>
              <a:buAutoNum type="arabicPeriod"/>
            </a:pPr>
            <a:endParaRPr lang="en-US" b="0" i="0" dirty="0">
              <a:solidFill>
                <a:srgbClr val="374151"/>
              </a:solidFill>
              <a:effectLst/>
              <a:latin typeface="Söhne"/>
            </a:endParaRPr>
          </a:p>
          <a:p>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6</a:t>
            </a:fld>
            <a:endParaRPr lang="en-US"/>
          </a:p>
        </p:txBody>
      </p:sp>
    </p:spTree>
    <p:extLst>
      <p:ext uri="{BB962C8B-B14F-4D97-AF65-F5344CB8AC3E}">
        <p14:creationId xmlns:p14="http://schemas.microsoft.com/office/powerpoint/2010/main" val="20390029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With the dataset now prepared and visualized, we move on to the next crucial step – building and training our models. To ensure our models are effective, we started by checking the dataset's balance, which, fortunately, appears reasonably balanced.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374151"/>
                </a:solidFill>
                <a:effectLst/>
                <a:latin typeface="Söhne"/>
              </a:rPr>
              <a:t>Additionally, we applied the StandardScaler preprocessing technique to standardize and normalize numerical features, an important step in ensuring our models are accurate and reliable.</a:t>
            </a:r>
            <a:endParaRPr lang="en-US" i="0" dirty="0"/>
          </a:p>
        </p:txBody>
      </p:sp>
      <p:sp>
        <p:nvSpPr>
          <p:cNvPr id="4" name="Slide Number Placeholder 3"/>
          <p:cNvSpPr>
            <a:spLocks noGrp="1"/>
          </p:cNvSpPr>
          <p:nvPr>
            <p:ph type="sldNum" sz="quarter" idx="5"/>
          </p:nvPr>
        </p:nvSpPr>
        <p:spPr/>
        <p:txBody>
          <a:bodyPr/>
          <a:lstStyle/>
          <a:p>
            <a:fld id="{B360C01D-666C-4ED5-B78A-C4593DD4DA6F}" type="slidenum">
              <a:rPr lang="en-US" smtClean="0"/>
              <a:t>7</a:t>
            </a:fld>
            <a:endParaRPr lang="en-US"/>
          </a:p>
        </p:txBody>
      </p:sp>
    </p:spTree>
    <p:extLst>
      <p:ext uri="{BB962C8B-B14F-4D97-AF65-F5344CB8AC3E}">
        <p14:creationId xmlns:p14="http://schemas.microsoft.com/office/powerpoint/2010/main" val="11286222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0" algn="l" defTabSz="914400" rtl="0" eaLnBrk="1" fontAlgn="auto" latinLnBrk="0" hangingPunct="1">
              <a:lnSpc>
                <a:spcPct val="200000"/>
              </a:lnSpc>
              <a:spcBef>
                <a:spcPts val="0"/>
              </a:spcBef>
              <a:spcAft>
                <a:spcPts val="0"/>
              </a:spcAft>
              <a:buClrTx/>
              <a:buSzTx/>
              <a:buFontTx/>
              <a:buNone/>
              <a:tabLst/>
              <a:defRPr/>
            </a:pPr>
            <a:r>
              <a:rPr lang="en-US" sz="1200" b="0" i="0" dirty="0">
                <a:solidFill>
                  <a:srgbClr val="374151"/>
                </a:solidFill>
                <a:effectLst/>
                <a:latin typeface="Söhne"/>
              </a:rPr>
              <a:t>In this project, we built the Random Forest Classifier, Logistic Regression, Support Vector Machine, and Naïve Bayes models. This slide presents an overview of each model. We'll delve into the outcomes of each model in the upcoming slides. </a:t>
            </a:r>
            <a:r>
              <a:rPr lang="en-US" sz="1000" dirty="0"/>
              <a:t> </a:t>
            </a:r>
            <a:endParaRPr lang="en-US" sz="1000" dirty="0">
              <a:solidFill>
                <a:schemeClr val="bg1">
                  <a:lumMod val="95000"/>
                </a:schemeClr>
              </a:solidFill>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8</a:t>
            </a:fld>
            <a:endParaRPr lang="en-US"/>
          </a:p>
        </p:txBody>
      </p:sp>
    </p:spTree>
    <p:extLst>
      <p:ext uri="{BB962C8B-B14F-4D97-AF65-F5344CB8AC3E}">
        <p14:creationId xmlns:p14="http://schemas.microsoft.com/office/powerpoint/2010/main" val="36725257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r>
              <a:rPr lang="en-US" sz="1200" dirty="0"/>
              <a:t>The first model is the Random Forest Classifier. Here, we can see that</a:t>
            </a:r>
            <a:r>
              <a:rPr lang="en-US" sz="1200" i="0" dirty="0"/>
              <a:t> </a:t>
            </a:r>
            <a:r>
              <a:rPr lang="en-US" sz="1200" b="0" i="0" dirty="0">
                <a:solidFill>
                  <a:srgbClr val="374151"/>
                </a:solidFill>
                <a:effectLst/>
                <a:latin typeface="Söhne"/>
              </a:rPr>
              <a:t>this model showcases impressive results.</a:t>
            </a:r>
          </a:p>
          <a:p>
            <a:pPr algn="l">
              <a:buFont typeface="Arial" panose="020B0604020202020204" pitchFamily="34" charset="0"/>
              <a:buNone/>
            </a:pPr>
            <a:r>
              <a:rPr lang="en-US" sz="1200" b="0" i="0" dirty="0">
                <a:solidFill>
                  <a:srgbClr val="374151"/>
                </a:solidFill>
                <a:effectLst/>
                <a:latin typeface="Söhne"/>
              </a:rPr>
              <a:t>The Precision of this model is </a:t>
            </a:r>
            <a:r>
              <a:rPr lang="en-US" b="0" i="0" dirty="0">
                <a:solidFill>
                  <a:srgbClr val="374151"/>
                </a:solidFill>
                <a:effectLst/>
                <a:latin typeface="Söhne"/>
              </a:rPr>
              <a:t>0.84 for class 0 and an impressive 0.92 for class 1. This signifies that when our model predicts a heart attack, it is correct 92% of the time. </a:t>
            </a:r>
          </a:p>
          <a:p>
            <a:pPr algn="l">
              <a:buFont typeface="Arial" panose="020B0604020202020204" pitchFamily="34" charset="0"/>
              <a:buNone/>
            </a:pPr>
            <a:r>
              <a:rPr lang="en-US" b="0" i="0" dirty="0">
                <a:solidFill>
                  <a:srgbClr val="374151"/>
                </a:solidFill>
                <a:effectLst/>
                <a:latin typeface="Söhne"/>
              </a:rPr>
              <a:t>The model exhibits solid recall figures as well, capturing 88% of the class 1 (Heart Attack) cases.   </a:t>
            </a:r>
          </a:p>
          <a:p>
            <a:pPr algn="l">
              <a:buFont typeface="Arial" panose="020B0604020202020204" pitchFamily="34" charset="0"/>
              <a:buNone/>
            </a:pPr>
            <a:r>
              <a:rPr lang="en-US" b="0" i="0" dirty="0">
                <a:solidFill>
                  <a:srgbClr val="374151"/>
                </a:solidFill>
                <a:effectLst/>
                <a:latin typeface="Söhne"/>
              </a:rPr>
              <a:t>The Random Forest Classifier achieves an accuracy of 0.886, indicating that it correctly predicts the outcome for nearly 89% of the cases.</a:t>
            </a:r>
          </a:p>
          <a:p>
            <a:pPr algn="l">
              <a:buFont typeface="Arial" panose="020B0604020202020204" pitchFamily="34" charset="0"/>
              <a:buNone/>
            </a:pPr>
            <a:r>
              <a:rPr lang="en-US" b="0" i="0" dirty="0">
                <a:solidFill>
                  <a:srgbClr val="374151"/>
                </a:solidFill>
                <a:effectLst/>
                <a:latin typeface="Söhne"/>
              </a:rPr>
              <a:t>The ROC-AUC score stands at 0.887 which suggests the model has a strong ability to distinguish between the two classes. In addition to these performance metrics, let's take a look at the confusion matrix for the Random Forest Classifier, which offers a detailed breakdown of the model's predictions, shedding light on its true positives, true negatives, false positives, and false negatives.</a:t>
            </a:r>
            <a:br>
              <a:rPr lang="en-US" dirty="0"/>
            </a:br>
            <a:endParaRPr lang="en-US" sz="1200" i="0" dirty="0"/>
          </a:p>
        </p:txBody>
      </p:sp>
      <p:sp>
        <p:nvSpPr>
          <p:cNvPr id="4" name="Slide Number Placeholder 3"/>
          <p:cNvSpPr>
            <a:spLocks noGrp="1"/>
          </p:cNvSpPr>
          <p:nvPr>
            <p:ph type="sldNum" sz="quarter" idx="5"/>
          </p:nvPr>
        </p:nvSpPr>
        <p:spPr/>
        <p:txBody>
          <a:bodyPr/>
          <a:lstStyle/>
          <a:p>
            <a:fld id="{B360C01D-666C-4ED5-B78A-C4593DD4DA6F}" type="slidenum">
              <a:rPr lang="en-US" smtClean="0"/>
              <a:t>9</a:t>
            </a:fld>
            <a:endParaRPr lang="en-US"/>
          </a:p>
        </p:txBody>
      </p:sp>
    </p:spTree>
    <p:extLst>
      <p:ext uri="{BB962C8B-B14F-4D97-AF65-F5344CB8AC3E}">
        <p14:creationId xmlns:p14="http://schemas.microsoft.com/office/powerpoint/2010/main" val="15852086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EAF8A-0732-1A7D-12E5-6C98677FDD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80860F-403E-335D-B59F-58F8450F37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761E1D2-624D-1954-DB78-D9AEEF85A567}"/>
              </a:ext>
            </a:extLst>
          </p:cNvPr>
          <p:cNvSpPr>
            <a:spLocks noGrp="1"/>
          </p:cNvSpPr>
          <p:nvPr>
            <p:ph type="dt" sz="half" idx="10"/>
          </p:nvPr>
        </p:nvSpPr>
        <p:spPr/>
        <p:txBody>
          <a:bodyPr/>
          <a:lstStyle/>
          <a:p>
            <a:fld id="{43DE1BCD-07E0-4496-B9F7-C8D9718EC159}" type="datetimeFigureOut">
              <a:rPr lang="en-US" smtClean="0"/>
              <a:t>5/4/2024</a:t>
            </a:fld>
            <a:endParaRPr lang="en-US"/>
          </a:p>
        </p:txBody>
      </p:sp>
      <p:sp>
        <p:nvSpPr>
          <p:cNvPr id="5" name="Footer Placeholder 4">
            <a:extLst>
              <a:ext uri="{FF2B5EF4-FFF2-40B4-BE49-F238E27FC236}">
                <a16:creationId xmlns:a16="http://schemas.microsoft.com/office/drawing/2014/main" id="{EF9B7F25-7353-B15A-C063-266C658D0F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945AC1-E829-7991-B8DD-16B48B124142}"/>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793845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7F894-8291-0323-212B-FDD5251D0E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C65388B-48D8-4BD1-8D5E-F141A8A9A3D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E41246-6CB8-122F-3098-A38955F93832}"/>
              </a:ext>
            </a:extLst>
          </p:cNvPr>
          <p:cNvSpPr>
            <a:spLocks noGrp="1"/>
          </p:cNvSpPr>
          <p:nvPr>
            <p:ph type="dt" sz="half" idx="10"/>
          </p:nvPr>
        </p:nvSpPr>
        <p:spPr/>
        <p:txBody>
          <a:bodyPr/>
          <a:lstStyle/>
          <a:p>
            <a:fld id="{43DE1BCD-07E0-4496-B9F7-C8D9718EC159}" type="datetimeFigureOut">
              <a:rPr lang="en-US" smtClean="0"/>
              <a:t>5/4/2024</a:t>
            </a:fld>
            <a:endParaRPr lang="en-US"/>
          </a:p>
        </p:txBody>
      </p:sp>
      <p:sp>
        <p:nvSpPr>
          <p:cNvPr id="5" name="Footer Placeholder 4">
            <a:extLst>
              <a:ext uri="{FF2B5EF4-FFF2-40B4-BE49-F238E27FC236}">
                <a16:creationId xmlns:a16="http://schemas.microsoft.com/office/drawing/2014/main" id="{5E28A612-A274-2A7F-BD6D-CA261D229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3AC09E-A527-A70E-7CF4-8809D62035FA}"/>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069510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A4448C-BDAD-8801-EDD2-644E5902D4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3BEDDF-4E45-43F6-AB58-C470DCCA08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CE0F03-0EDE-8FE3-990E-6999A756BCED}"/>
              </a:ext>
            </a:extLst>
          </p:cNvPr>
          <p:cNvSpPr>
            <a:spLocks noGrp="1"/>
          </p:cNvSpPr>
          <p:nvPr>
            <p:ph type="dt" sz="half" idx="10"/>
          </p:nvPr>
        </p:nvSpPr>
        <p:spPr/>
        <p:txBody>
          <a:bodyPr/>
          <a:lstStyle/>
          <a:p>
            <a:fld id="{43DE1BCD-07E0-4496-B9F7-C8D9718EC159}" type="datetimeFigureOut">
              <a:rPr lang="en-US" smtClean="0"/>
              <a:t>5/4/2024</a:t>
            </a:fld>
            <a:endParaRPr lang="en-US"/>
          </a:p>
        </p:txBody>
      </p:sp>
      <p:sp>
        <p:nvSpPr>
          <p:cNvPr id="5" name="Footer Placeholder 4">
            <a:extLst>
              <a:ext uri="{FF2B5EF4-FFF2-40B4-BE49-F238E27FC236}">
                <a16:creationId xmlns:a16="http://schemas.microsoft.com/office/drawing/2014/main" id="{6FA23A8F-B3FD-3965-3251-626864D16E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4EC7DD-2442-AE0D-2359-68F34108DFFB}"/>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88021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5DF4E-84F2-B535-0322-535580EF91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3E0C76-3624-3FA6-FE47-BBABE06E13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539A70-8FC8-3FB7-142A-EC928704C33C}"/>
              </a:ext>
            </a:extLst>
          </p:cNvPr>
          <p:cNvSpPr>
            <a:spLocks noGrp="1"/>
          </p:cNvSpPr>
          <p:nvPr>
            <p:ph type="dt" sz="half" idx="10"/>
          </p:nvPr>
        </p:nvSpPr>
        <p:spPr/>
        <p:txBody>
          <a:bodyPr/>
          <a:lstStyle/>
          <a:p>
            <a:fld id="{43DE1BCD-07E0-4496-B9F7-C8D9718EC159}" type="datetimeFigureOut">
              <a:rPr lang="en-US" smtClean="0"/>
              <a:t>5/4/2024</a:t>
            </a:fld>
            <a:endParaRPr lang="en-US"/>
          </a:p>
        </p:txBody>
      </p:sp>
      <p:sp>
        <p:nvSpPr>
          <p:cNvPr id="5" name="Footer Placeholder 4">
            <a:extLst>
              <a:ext uri="{FF2B5EF4-FFF2-40B4-BE49-F238E27FC236}">
                <a16:creationId xmlns:a16="http://schemas.microsoft.com/office/drawing/2014/main" id="{3CFC7910-4F38-6B09-0D85-167AA659A4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3CE66-7EFF-D7CD-7C01-5CF62845E40C}"/>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3582167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79577-6C7B-E029-759F-FA076CF400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6AF440-007C-718C-A7CE-C8E9B389BD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1D3F8F-32A7-5796-0B92-1516BF390BA8}"/>
              </a:ext>
            </a:extLst>
          </p:cNvPr>
          <p:cNvSpPr>
            <a:spLocks noGrp="1"/>
          </p:cNvSpPr>
          <p:nvPr>
            <p:ph type="dt" sz="half" idx="10"/>
          </p:nvPr>
        </p:nvSpPr>
        <p:spPr/>
        <p:txBody>
          <a:bodyPr/>
          <a:lstStyle/>
          <a:p>
            <a:fld id="{43DE1BCD-07E0-4496-B9F7-C8D9718EC159}" type="datetimeFigureOut">
              <a:rPr lang="en-US" smtClean="0"/>
              <a:t>5/4/2024</a:t>
            </a:fld>
            <a:endParaRPr lang="en-US"/>
          </a:p>
        </p:txBody>
      </p:sp>
      <p:sp>
        <p:nvSpPr>
          <p:cNvPr id="5" name="Footer Placeholder 4">
            <a:extLst>
              <a:ext uri="{FF2B5EF4-FFF2-40B4-BE49-F238E27FC236}">
                <a16:creationId xmlns:a16="http://schemas.microsoft.com/office/drawing/2014/main" id="{D0FECFBE-D2F4-0B22-DB95-E4F09F981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490B91-5CF3-73F8-7442-1E7340AAF5EE}"/>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988064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1B28E-F770-FD76-0A16-7EB4013C34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4CFA0D-8375-00AF-A434-517B55AC05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3784D0-DC3D-AB65-FC65-7447AF4544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174FC6-B627-163A-44CC-8237B5932440}"/>
              </a:ext>
            </a:extLst>
          </p:cNvPr>
          <p:cNvSpPr>
            <a:spLocks noGrp="1"/>
          </p:cNvSpPr>
          <p:nvPr>
            <p:ph type="dt" sz="half" idx="10"/>
          </p:nvPr>
        </p:nvSpPr>
        <p:spPr/>
        <p:txBody>
          <a:bodyPr/>
          <a:lstStyle/>
          <a:p>
            <a:fld id="{43DE1BCD-07E0-4496-B9F7-C8D9718EC159}" type="datetimeFigureOut">
              <a:rPr lang="en-US" smtClean="0"/>
              <a:t>5/4/2024</a:t>
            </a:fld>
            <a:endParaRPr lang="en-US"/>
          </a:p>
        </p:txBody>
      </p:sp>
      <p:sp>
        <p:nvSpPr>
          <p:cNvPr id="6" name="Footer Placeholder 5">
            <a:extLst>
              <a:ext uri="{FF2B5EF4-FFF2-40B4-BE49-F238E27FC236}">
                <a16:creationId xmlns:a16="http://schemas.microsoft.com/office/drawing/2014/main" id="{7BE8CA78-817E-4912-3275-E6DBFD42E6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8D69EB-D360-48E1-6B51-4485ED9FC1E4}"/>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191185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836EF-707E-CC11-466D-99CE7E2AD5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21DF6E-33C8-476C-8582-72F5E8F8EC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CDA4BD-2D9B-C63C-234A-78A8301E410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E1AD0A-21A0-3E60-47C8-95270DBC6D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3A0794-8FFA-5617-BEA9-D68FC99CE72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BD7979-80AB-C011-DFD1-622B22E12E8F}"/>
              </a:ext>
            </a:extLst>
          </p:cNvPr>
          <p:cNvSpPr>
            <a:spLocks noGrp="1"/>
          </p:cNvSpPr>
          <p:nvPr>
            <p:ph type="dt" sz="half" idx="10"/>
          </p:nvPr>
        </p:nvSpPr>
        <p:spPr/>
        <p:txBody>
          <a:bodyPr/>
          <a:lstStyle/>
          <a:p>
            <a:fld id="{43DE1BCD-07E0-4496-B9F7-C8D9718EC159}" type="datetimeFigureOut">
              <a:rPr lang="en-US" smtClean="0"/>
              <a:t>5/4/2024</a:t>
            </a:fld>
            <a:endParaRPr lang="en-US"/>
          </a:p>
        </p:txBody>
      </p:sp>
      <p:sp>
        <p:nvSpPr>
          <p:cNvPr id="8" name="Footer Placeholder 7">
            <a:extLst>
              <a:ext uri="{FF2B5EF4-FFF2-40B4-BE49-F238E27FC236}">
                <a16:creationId xmlns:a16="http://schemas.microsoft.com/office/drawing/2014/main" id="{96390126-8CAC-6E0E-A91F-5FF974C2B6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822F37-B456-CAAB-1C22-426F30870AF9}"/>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590631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EA955-990A-3504-3A4C-CD5F1F1BAC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5D9052-2CDC-2FA9-26A9-316C32F262C7}"/>
              </a:ext>
            </a:extLst>
          </p:cNvPr>
          <p:cNvSpPr>
            <a:spLocks noGrp="1"/>
          </p:cNvSpPr>
          <p:nvPr>
            <p:ph type="dt" sz="half" idx="10"/>
          </p:nvPr>
        </p:nvSpPr>
        <p:spPr/>
        <p:txBody>
          <a:bodyPr/>
          <a:lstStyle/>
          <a:p>
            <a:fld id="{43DE1BCD-07E0-4496-B9F7-C8D9718EC159}" type="datetimeFigureOut">
              <a:rPr lang="en-US" smtClean="0"/>
              <a:t>5/4/2024</a:t>
            </a:fld>
            <a:endParaRPr lang="en-US"/>
          </a:p>
        </p:txBody>
      </p:sp>
      <p:sp>
        <p:nvSpPr>
          <p:cNvPr id="4" name="Footer Placeholder 3">
            <a:extLst>
              <a:ext uri="{FF2B5EF4-FFF2-40B4-BE49-F238E27FC236}">
                <a16:creationId xmlns:a16="http://schemas.microsoft.com/office/drawing/2014/main" id="{1F1C1060-3EA9-171D-77EE-EE84E896DD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4F84F22-5D10-8B25-B50F-ED8EAAA413CE}"/>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240054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4179B3-F6C6-1539-8A85-FA2FFEEEB37A}"/>
              </a:ext>
            </a:extLst>
          </p:cNvPr>
          <p:cNvSpPr>
            <a:spLocks noGrp="1"/>
          </p:cNvSpPr>
          <p:nvPr>
            <p:ph type="dt" sz="half" idx="10"/>
          </p:nvPr>
        </p:nvSpPr>
        <p:spPr/>
        <p:txBody>
          <a:bodyPr/>
          <a:lstStyle/>
          <a:p>
            <a:fld id="{43DE1BCD-07E0-4496-B9F7-C8D9718EC159}" type="datetimeFigureOut">
              <a:rPr lang="en-US" smtClean="0"/>
              <a:t>5/4/2024</a:t>
            </a:fld>
            <a:endParaRPr lang="en-US"/>
          </a:p>
        </p:txBody>
      </p:sp>
      <p:sp>
        <p:nvSpPr>
          <p:cNvPr id="3" name="Footer Placeholder 2">
            <a:extLst>
              <a:ext uri="{FF2B5EF4-FFF2-40B4-BE49-F238E27FC236}">
                <a16:creationId xmlns:a16="http://schemas.microsoft.com/office/drawing/2014/main" id="{2C44BAE0-C3B4-E867-5F29-DD6359D204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C3D0EA1-5B87-EEFA-AF0D-B279F058197D}"/>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266022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979C4-8898-15BD-F63A-9BFC784155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44AC54-1352-18B4-7657-D1CE72B7A6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FA72AA-895D-BCAC-25AD-6B7D63982D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F2312D-97B5-59B4-6695-810702D8AA8A}"/>
              </a:ext>
            </a:extLst>
          </p:cNvPr>
          <p:cNvSpPr>
            <a:spLocks noGrp="1"/>
          </p:cNvSpPr>
          <p:nvPr>
            <p:ph type="dt" sz="half" idx="10"/>
          </p:nvPr>
        </p:nvSpPr>
        <p:spPr/>
        <p:txBody>
          <a:bodyPr/>
          <a:lstStyle/>
          <a:p>
            <a:fld id="{43DE1BCD-07E0-4496-B9F7-C8D9718EC159}" type="datetimeFigureOut">
              <a:rPr lang="en-US" smtClean="0"/>
              <a:t>5/4/2024</a:t>
            </a:fld>
            <a:endParaRPr lang="en-US"/>
          </a:p>
        </p:txBody>
      </p:sp>
      <p:sp>
        <p:nvSpPr>
          <p:cNvPr id="6" name="Footer Placeholder 5">
            <a:extLst>
              <a:ext uri="{FF2B5EF4-FFF2-40B4-BE49-F238E27FC236}">
                <a16:creationId xmlns:a16="http://schemas.microsoft.com/office/drawing/2014/main" id="{BEE64FF5-97B5-951E-BB37-2F8985CF09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3D1D24-9945-4E8F-D5F1-20F611FEB48A}"/>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3088091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9D6B6-42D6-FCCF-3B1D-7700E61201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52720F-00BF-B7D2-6C20-9336F37E1F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C0B261F-A7B0-F49B-5B45-377E0D60D2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E627EA-820C-6EBC-5721-A7C64ECF86B1}"/>
              </a:ext>
            </a:extLst>
          </p:cNvPr>
          <p:cNvSpPr>
            <a:spLocks noGrp="1"/>
          </p:cNvSpPr>
          <p:nvPr>
            <p:ph type="dt" sz="half" idx="10"/>
          </p:nvPr>
        </p:nvSpPr>
        <p:spPr/>
        <p:txBody>
          <a:bodyPr/>
          <a:lstStyle/>
          <a:p>
            <a:fld id="{43DE1BCD-07E0-4496-B9F7-C8D9718EC159}" type="datetimeFigureOut">
              <a:rPr lang="en-US" smtClean="0"/>
              <a:t>5/4/2024</a:t>
            </a:fld>
            <a:endParaRPr lang="en-US"/>
          </a:p>
        </p:txBody>
      </p:sp>
      <p:sp>
        <p:nvSpPr>
          <p:cNvPr id="6" name="Footer Placeholder 5">
            <a:extLst>
              <a:ext uri="{FF2B5EF4-FFF2-40B4-BE49-F238E27FC236}">
                <a16:creationId xmlns:a16="http://schemas.microsoft.com/office/drawing/2014/main" id="{EA764DE3-CD58-1C01-5297-BF56DC99B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39C5B1-6AEB-C04E-3F6A-823D64E9EC2D}"/>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515009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A432AE-785F-FCF0-5B37-0FEB07BC43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D4F0960-A58A-6047-D093-8E6F31625D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409206-7432-142A-9363-A03BDDB31B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DE1BCD-07E0-4496-B9F7-C8D9718EC159}" type="datetimeFigureOut">
              <a:rPr lang="en-US" smtClean="0"/>
              <a:t>5/4/2024</a:t>
            </a:fld>
            <a:endParaRPr lang="en-US"/>
          </a:p>
        </p:txBody>
      </p:sp>
      <p:sp>
        <p:nvSpPr>
          <p:cNvPr id="5" name="Footer Placeholder 4">
            <a:extLst>
              <a:ext uri="{FF2B5EF4-FFF2-40B4-BE49-F238E27FC236}">
                <a16:creationId xmlns:a16="http://schemas.microsoft.com/office/drawing/2014/main" id="{7DA010BA-B3FD-82A7-5517-6508804220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ED38B7-256F-6169-D9AE-EA76099AEB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31A22-E281-4C6E-AC24-C431ECE2EF1B}" type="slidenum">
              <a:rPr lang="en-US" smtClean="0"/>
              <a:t>‹#›</a:t>
            </a:fld>
            <a:endParaRPr lang="en-US"/>
          </a:p>
        </p:txBody>
      </p:sp>
    </p:spTree>
    <p:extLst>
      <p:ext uri="{BB962C8B-B14F-4D97-AF65-F5344CB8AC3E}">
        <p14:creationId xmlns:p14="http://schemas.microsoft.com/office/powerpoint/2010/main" val="1245915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8.png"/><Relationship Id="rId5" Type="http://schemas.openxmlformats.org/officeDocument/2006/relationships/image" Target="../media/image1.jpe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9.png"/><Relationship Id="rId5" Type="http://schemas.openxmlformats.org/officeDocument/2006/relationships/image" Target="../media/image1.jpe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0.png"/><Relationship Id="rId5" Type="http://schemas.openxmlformats.org/officeDocument/2006/relationships/image" Target="../media/image1.jpe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Layout" Target="../diagrams/layout2.xml"/><Relationship Id="rId11" Type="http://schemas.openxmlformats.org/officeDocument/2006/relationships/image" Target="../media/image2.png"/><Relationship Id="rId5" Type="http://schemas.openxmlformats.org/officeDocument/2006/relationships/diagramData" Target="../diagrams/data2.xml"/><Relationship Id="rId10" Type="http://schemas.openxmlformats.org/officeDocument/2006/relationships/image" Target="../media/image1.jpeg"/><Relationship Id="rId4" Type="http://schemas.openxmlformats.org/officeDocument/2006/relationships/notesSlide" Target="../notesSlides/notesSlide13.xml"/><Relationship Id="rId9" Type="http://schemas.microsoft.com/office/2007/relationships/diagramDrawing" Target="../diagrams/drawing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jpeg"/><Relationship Id="rId5" Type="http://schemas.openxmlformats.org/officeDocument/2006/relationships/hyperlink" Target="https://www.kaggle.com/code/fahadmehfoooz/heartattack-prediction-with-91-8-accuracy/input?select=heart.csv" TargetMode="External"/><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jpeg"/><Relationship Id="rId5" Type="http://schemas.openxmlformats.org/officeDocument/2006/relationships/slide" Target="slide1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6.xml"/><Relationship Id="rId9"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1.jpe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8" Type="http://schemas.openxmlformats.org/officeDocument/2006/relationships/diagramQuickStyle" Target="../diagrams/quickStyle1.xml"/><Relationship Id="rId3" Type="http://schemas.openxmlformats.org/officeDocument/2006/relationships/slideLayout" Target="../slideLayouts/slideLayout2.xml"/><Relationship Id="rId7" Type="http://schemas.openxmlformats.org/officeDocument/2006/relationships/diagramLayout" Target="../diagrams/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Data" Target="../diagrams/data1.xml"/><Relationship Id="rId11" Type="http://schemas.openxmlformats.org/officeDocument/2006/relationships/image" Target="../media/image2.png"/><Relationship Id="rId5" Type="http://schemas.openxmlformats.org/officeDocument/2006/relationships/image" Target="../media/image1.jpeg"/><Relationship Id="rId10" Type="http://schemas.microsoft.com/office/2007/relationships/diagramDrawing" Target="../diagrams/drawing1.xml"/><Relationship Id="rId4" Type="http://schemas.openxmlformats.org/officeDocument/2006/relationships/notesSlide" Target="../notesSlides/notesSlide8.xml"/><Relationship Id="rId9" Type="http://schemas.openxmlformats.org/officeDocument/2006/relationships/diagramColors" Target="../diagrams/colors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jpeg"/><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1" name="Rectangle 104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3" name="Rectangle 104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5" name="Rectangle 1044">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7" name="Rectangle 1046">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ADC9633B-8B64-2C4D-5923-EE0998F3CD8C}"/>
              </a:ext>
            </a:extLst>
          </p:cNvPr>
          <p:cNvSpPr>
            <a:spLocks noGrp="1"/>
          </p:cNvSpPr>
          <p:nvPr>
            <p:ph type="title"/>
          </p:nvPr>
        </p:nvSpPr>
        <p:spPr>
          <a:xfrm>
            <a:off x="1371597" y="348865"/>
            <a:ext cx="10044023" cy="877729"/>
          </a:xfrm>
        </p:spPr>
        <p:txBody>
          <a:bodyPr anchor="ctr">
            <a:normAutofit/>
          </a:bodyPr>
          <a:lstStyle/>
          <a:p>
            <a:r>
              <a:rPr lang="en-US" sz="3100" b="1">
                <a:ln w="0"/>
                <a:solidFill>
                  <a:srgbClr val="FFFFFF"/>
                </a:solidFill>
                <a:effectLst>
                  <a:glow rad="63500">
                    <a:schemeClr val="bg1">
                      <a:alpha val="40000"/>
                    </a:schemeClr>
                  </a:glow>
                  <a:outerShdw blurRad="38100" dist="25400" dir="5400000" algn="ctr" rotWithShape="0">
                    <a:srgbClr val="6E747A">
                      <a:alpha val="43000"/>
                    </a:srgbClr>
                  </a:outerShdw>
                </a:effectLst>
              </a:rPr>
              <a:t>HEART ATTACK PREDICTION | A Machine Learning Approach</a:t>
            </a:r>
          </a:p>
        </p:txBody>
      </p:sp>
      <p:pic>
        <p:nvPicPr>
          <p:cNvPr id="1036" name="Picture 12" descr="Cardiovascular Disease Images - Free Download on Freepik">
            <a:extLst>
              <a:ext uri="{FF2B5EF4-FFF2-40B4-BE49-F238E27FC236}">
                <a16:creationId xmlns:a16="http://schemas.microsoft.com/office/drawing/2014/main" id="{AC5751B5-5899-DDDE-E50E-65953BBAF2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44342" y="2112579"/>
            <a:ext cx="5344747" cy="419280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4F230CB-F644-EF06-332A-02A59DBE0720}"/>
              </a:ext>
            </a:extLst>
          </p:cNvPr>
          <p:cNvSpPr txBox="1"/>
          <p:nvPr/>
        </p:nvSpPr>
        <p:spPr>
          <a:xfrm>
            <a:off x="6976036" y="5563386"/>
            <a:ext cx="3295563" cy="834074"/>
          </a:xfrm>
          <a:prstGeom prst="rect">
            <a:avLst/>
          </a:prstGeom>
          <a:noFill/>
        </p:spPr>
        <p:txBody>
          <a:bodyPr wrap="square" rtlCol="0">
            <a:spAutoFit/>
          </a:bodyPr>
          <a:lstStyle>
            <a:defPPr>
              <a:defRPr lang="en-US"/>
            </a:defPPr>
            <a:lvl1pPr algn="r">
              <a:defRPr>
                <a:solidFill>
                  <a:schemeClr val="accent6">
                    <a:lumMod val="50000"/>
                  </a:schemeClr>
                </a:solidFill>
              </a:defRPr>
            </a:lvl1pPr>
          </a:lstStyle>
          <a:p>
            <a:pPr defTabSz="731520">
              <a:spcAft>
                <a:spcPts val="600"/>
              </a:spcAft>
            </a:pPr>
            <a:r>
              <a:rPr lang="en-US" sz="1440" b="1" kern="1200">
                <a:ln w="0"/>
                <a:solidFill>
                  <a:srgbClr val="1453A3"/>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By: Madhavi Ghanta</a:t>
            </a:r>
            <a:br>
              <a:rPr lang="en-US" sz="1440" b="1" kern="1200">
                <a:ln w="0"/>
                <a:solidFill>
                  <a:srgbClr val="1453A3"/>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br>
            <a:r>
              <a:rPr lang="en-US" sz="1440" b="1" kern="1200">
                <a:ln w="0"/>
                <a:solidFill>
                  <a:srgbClr val="1453A3"/>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Date: 04/30/2024</a:t>
            </a:r>
          </a:p>
          <a:p>
            <a:pPr defTabSz="731520">
              <a:spcAft>
                <a:spcPts val="600"/>
              </a:spcAft>
            </a:pPr>
            <a:r>
              <a:rPr lang="en-US" sz="1440" b="1" kern="1200">
                <a:ln w="0"/>
                <a:solidFill>
                  <a:srgbClr val="1453A3"/>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DSC680 Applied Data Science </a:t>
            </a:r>
            <a:endParaRPr lang="en-US" b="1">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endParaRPr>
          </a:p>
        </p:txBody>
      </p:sp>
      <p:pic>
        <p:nvPicPr>
          <p:cNvPr id="8" name="Audio 7">
            <a:hlinkClick r:id="" action="ppaction://media"/>
            <a:extLst>
              <a:ext uri="{FF2B5EF4-FFF2-40B4-BE49-F238E27FC236}">
                <a16:creationId xmlns:a16="http://schemas.microsoft.com/office/drawing/2014/main" id="{E405F09A-745E-4BBC-B7EE-24655912BC7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29968010"/>
      </p:ext>
    </p:extLst>
  </p:cSld>
  <p:clrMapOvr>
    <a:masterClrMapping/>
  </p:clrMapOvr>
  <mc:AlternateContent xmlns:mc="http://schemas.openxmlformats.org/markup-compatibility/2006">
    <mc:Choice xmlns:p14="http://schemas.microsoft.com/office/powerpoint/2010/main" Requires="p14">
      <p:transition spd="slow" p14:dur="2000" advTm="10878"/>
    </mc:Choice>
    <mc:Fallback>
      <p:transition spd="slow" advTm="108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6"/>
            <a:ext cx="10515600" cy="949042"/>
          </a:xfrm>
          <a:ln>
            <a:noFill/>
          </a:ln>
        </p:spPr>
        <p:txBody>
          <a:bodyPr vert="horz" lIns="91440" tIns="45720" rIns="91440" bIns="45720" rtlCol="0" anchor="ctr">
            <a:normAutofit/>
          </a:bodyPr>
          <a:lstStyle/>
          <a:p>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rPr>
              <a:t>Logistic Regression</a:t>
            </a:r>
          </a:p>
        </p:txBody>
      </p:sp>
      <p:pic>
        <p:nvPicPr>
          <p:cNvPr id="5" name="Picture 12" descr="Cardiovascular Disease Images - Free Download on Freepik">
            <a:extLst>
              <a:ext uri="{FF2B5EF4-FFF2-40B4-BE49-F238E27FC236}">
                <a16:creationId xmlns:a16="http://schemas.microsoft.com/office/drawing/2014/main" id="{9DCD0B8D-CFBB-84B1-1CB1-550DFF4BDA32}"/>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8">
            <a:extLst>
              <a:ext uri="{FF2B5EF4-FFF2-40B4-BE49-F238E27FC236}">
                <a16:creationId xmlns:a16="http://schemas.microsoft.com/office/drawing/2014/main" id="{49D5742E-9421-ADA8-3691-5F758EB3D650}"/>
              </a:ext>
            </a:extLst>
          </p:cNvPr>
          <p:cNvGraphicFramePr>
            <a:graphicFrameLocks noGrp="1"/>
          </p:cNvGraphicFramePr>
          <p:nvPr>
            <p:extLst>
              <p:ext uri="{D42A27DB-BD31-4B8C-83A1-F6EECF244321}">
                <p14:modId xmlns:p14="http://schemas.microsoft.com/office/powerpoint/2010/main" val="2715818972"/>
              </p:ext>
            </p:extLst>
          </p:nvPr>
        </p:nvGraphicFramePr>
        <p:xfrm>
          <a:off x="838200" y="1314168"/>
          <a:ext cx="5260521" cy="1374650"/>
        </p:xfrm>
        <a:graphic>
          <a:graphicData uri="http://schemas.openxmlformats.org/drawingml/2006/table">
            <a:tbl>
              <a:tblPr firstRow="1" firstCol="1" bandRow="1">
                <a:tableStyleId>{5C22544A-7EE6-4342-B048-85BDC9FD1C3A}</a:tableStyleId>
              </a:tblPr>
              <a:tblGrid>
                <a:gridCol w="2205986">
                  <a:extLst>
                    <a:ext uri="{9D8B030D-6E8A-4147-A177-3AD203B41FA5}">
                      <a16:colId xmlns:a16="http://schemas.microsoft.com/office/drawing/2014/main" val="634160508"/>
                    </a:ext>
                  </a:extLst>
                </a:gridCol>
                <a:gridCol w="1061213">
                  <a:extLst>
                    <a:ext uri="{9D8B030D-6E8A-4147-A177-3AD203B41FA5}">
                      <a16:colId xmlns:a16="http://schemas.microsoft.com/office/drawing/2014/main" val="2746523936"/>
                    </a:ext>
                  </a:extLst>
                </a:gridCol>
                <a:gridCol w="939472">
                  <a:extLst>
                    <a:ext uri="{9D8B030D-6E8A-4147-A177-3AD203B41FA5}">
                      <a16:colId xmlns:a16="http://schemas.microsoft.com/office/drawing/2014/main" val="3302508997"/>
                    </a:ext>
                  </a:extLst>
                </a:gridCol>
                <a:gridCol w="1053850">
                  <a:extLst>
                    <a:ext uri="{9D8B030D-6E8A-4147-A177-3AD203B41FA5}">
                      <a16:colId xmlns:a16="http://schemas.microsoft.com/office/drawing/2014/main" val="582544096"/>
                    </a:ext>
                  </a:extLst>
                </a:gridCol>
              </a:tblGrid>
              <a:tr h="446552">
                <a:tc>
                  <a:txBody>
                    <a:bodyPr/>
                    <a:lstStyle/>
                    <a:p>
                      <a:pPr marL="0" marR="0" indent="60325"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Heart Attack Outcome</a:t>
                      </a:r>
                      <a:endParaRPr lang="en-US" sz="1200" b="1" kern="1200" dirty="0">
                        <a:solidFill>
                          <a:schemeClr val="lt1"/>
                        </a:solidFill>
                        <a:effectLst/>
                        <a:latin typeface="+mn-lt"/>
                        <a:ea typeface="+mn-ea"/>
                        <a:cs typeface="+mn-cs"/>
                      </a:endParaRPr>
                    </a:p>
                  </a:txBody>
                  <a:tcPr marL="68580" marR="68580" marT="0" marB="0"/>
                </a:tc>
                <a:tc>
                  <a:txBody>
                    <a:bodyPr/>
                    <a:lstStyle/>
                    <a:p>
                      <a:pPr marL="0" marR="0" indent="11430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Precision</a:t>
                      </a:r>
                      <a:endParaRPr lang="en-US" sz="1200" b="1" kern="1200" dirty="0">
                        <a:solidFill>
                          <a:schemeClr val="lt1"/>
                        </a:solidFill>
                        <a:effectLst/>
                        <a:latin typeface="+mn-lt"/>
                        <a:ea typeface="+mn-ea"/>
                        <a:cs typeface="+mn-cs"/>
                      </a:endParaRPr>
                    </a:p>
                  </a:txBody>
                  <a:tcPr marL="68580" marR="68580" marT="0" marB="0"/>
                </a:tc>
                <a:tc>
                  <a:txBody>
                    <a:bodyPr/>
                    <a:lstStyle/>
                    <a:p>
                      <a:pPr marL="0" marR="0" indent="173038"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Recall</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F1-Score</a:t>
                      </a:r>
                      <a:endParaRPr lang="en-US" sz="1200" b="1" kern="1200" dirty="0">
                        <a:solidFill>
                          <a:schemeClr val="lt1"/>
                        </a:solidFill>
                        <a:effectLst/>
                        <a:latin typeface="+mn-lt"/>
                        <a:ea typeface="+mn-ea"/>
                        <a:cs typeface="+mn-cs"/>
                      </a:endParaRPr>
                    </a:p>
                  </a:txBody>
                  <a:tcPr marL="68580" marR="68580" marT="0" marB="0"/>
                </a:tc>
                <a:extLst>
                  <a:ext uri="{0D108BD9-81ED-4DB2-BD59-A6C34878D82A}">
                    <a16:rowId xmlns:a16="http://schemas.microsoft.com/office/drawing/2014/main" val="893454265"/>
                  </a:ext>
                </a:extLst>
              </a:tr>
              <a:tr h="446552">
                <a:tc>
                  <a:txBody>
                    <a:bodyPr/>
                    <a:lstStyle/>
                    <a:p>
                      <a:pPr marL="0" marR="0" indent="0" algn="ctr">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dirty="0">
                          <a:effectLst/>
                        </a:rPr>
                        <a:t>0.77</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0.88</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a:effectLst/>
                        </a:rPr>
                        <a:t>0.82</a:t>
                      </a:r>
                      <a:endParaRPr lang="en-US" sz="1100">
                        <a:effectLst/>
                        <a:latin typeface="Calibri" panose="020F0502020204030204" pitchFamily="34" charset="0"/>
                        <a:ea typeface="+mn-ea"/>
                        <a:cs typeface="Latha" panose="020B0604020202020204" pitchFamily="34" charset="0"/>
                      </a:endParaRPr>
                    </a:p>
                  </a:txBody>
                  <a:tcPr marL="68580" marR="68580" marT="0" marB="0"/>
                </a:tc>
                <a:extLst>
                  <a:ext uri="{0D108BD9-81ED-4DB2-BD59-A6C34878D82A}">
                    <a16:rowId xmlns:a16="http://schemas.microsoft.com/office/drawing/2014/main" val="2331864690"/>
                  </a:ext>
                </a:extLst>
              </a:tr>
              <a:tr h="481546">
                <a:tc>
                  <a:txBody>
                    <a:bodyPr/>
                    <a:lstStyle/>
                    <a:p>
                      <a:pPr marL="0" marR="0" indent="0" algn="ctr">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dirty="0">
                          <a:effectLst/>
                        </a:rPr>
                        <a:t>0.91</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0.81</a:t>
                      </a:r>
                      <a:endParaRPr lang="en-US" sz="1100" dirty="0">
                        <a:effectLst/>
                        <a:latin typeface="Calibri" panose="020F0502020204030204" pitchFamily="34" charset="0"/>
                        <a:ea typeface="+mn-ea"/>
                        <a:cs typeface="Latha" panose="020B0604020202020204" pitchFamily="34" charset="0"/>
                      </a:endParaRPr>
                    </a:p>
                  </a:txBody>
                  <a:tcPr marL="68580" marR="68580" marT="0" marB="0"/>
                </a:tc>
                <a:tc>
                  <a:txBody>
                    <a:bodyPr/>
                    <a:lstStyle/>
                    <a:p>
                      <a:pPr marL="0" marR="0" indent="363220" algn="ctr">
                        <a:lnSpc>
                          <a:spcPct val="200000"/>
                        </a:lnSpc>
                        <a:spcBef>
                          <a:spcPts val="0"/>
                        </a:spcBef>
                        <a:spcAft>
                          <a:spcPts val="0"/>
                        </a:spcAft>
                      </a:pPr>
                      <a:r>
                        <a:rPr lang="en-IN" sz="1200" dirty="0">
                          <a:effectLst/>
                        </a:rPr>
                        <a:t>0.86</a:t>
                      </a:r>
                      <a:endParaRPr lang="en-US" sz="1100" dirty="0">
                        <a:effectLst/>
                        <a:latin typeface="Calibri" panose="020F0502020204030204" pitchFamily="34" charset="0"/>
                        <a:ea typeface="+mn-ea"/>
                        <a:cs typeface="Latha" panose="020B0604020202020204" pitchFamily="34" charset="0"/>
                      </a:endParaRPr>
                    </a:p>
                  </a:txBody>
                  <a:tcPr marL="68580" marR="68580" marT="0" marB="0"/>
                </a:tc>
                <a:extLst>
                  <a:ext uri="{0D108BD9-81ED-4DB2-BD59-A6C34878D82A}">
                    <a16:rowId xmlns:a16="http://schemas.microsoft.com/office/drawing/2014/main" val="2513741631"/>
                  </a:ext>
                </a:extLst>
              </a:tr>
            </a:tbl>
          </a:graphicData>
        </a:graphic>
      </p:graphicFrame>
      <p:pic>
        <p:nvPicPr>
          <p:cNvPr id="4098" name="Picture 2">
            <a:extLst>
              <a:ext uri="{FF2B5EF4-FFF2-40B4-BE49-F238E27FC236}">
                <a16:creationId xmlns:a16="http://schemas.microsoft.com/office/drawing/2014/main" id="{35AA7016-4C37-68BC-1CBE-DF965B27DE0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8200" y="3015646"/>
            <a:ext cx="4048954" cy="31282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0" name="Table 9">
            <a:extLst>
              <a:ext uri="{FF2B5EF4-FFF2-40B4-BE49-F238E27FC236}">
                <a16:creationId xmlns:a16="http://schemas.microsoft.com/office/drawing/2014/main" id="{9FEE16CC-E1BA-B0B1-1329-E08687300463}"/>
              </a:ext>
            </a:extLst>
          </p:cNvPr>
          <p:cNvGraphicFramePr>
            <a:graphicFrameLocks noGrp="1"/>
          </p:cNvGraphicFramePr>
          <p:nvPr>
            <p:extLst>
              <p:ext uri="{D42A27DB-BD31-4B8C-83A1-F6EECF244321}">
                <p14:modId xmlns:p14="http://schemas.microsoft.com/office/powerpoint/2010/main" val="373657804"/>
              </p:ext>
            </p:extLst>
          </p:nvPr>
        </p:nvGraphicFramePr>
        <p:xfrm>
          <a:off x="7054770" y="1314168"/>
          <a:ext cx="2686624" cy="973982"/>
        </p:xfrm>
        <a:graphic>
          <a:graphicData uri="http://schemas.openxmlformats.org/drawingml/2006/table">
            <a:tbl>
              <a:tblPr firstRow="1" firstCol="1" bandRow="1">
                <a:tableStyleId>{5C22544A-7EE6-4342-B048-85BDC9FD1C3A}</a:tableStyleId>
              </a:tblPr>
              <a:tblGrid>
                <a:gridCol w="1410993">
                  <a:extLst>
                    <a:ext uri="{9D8B030D-6E8A-4147-A177-3AD203B41FA5}">
                      <a16:colId xmlns:a16="http://schemas.microsoft.com/office/drawing/2014/main" val="983887403"/>
                    </a:ext>
                  </a:extLst>
                </a:gridCol>
                <a:gridCol w="1275631">
                  <a:extLst>
                    <a:ext uri="{9D8B030D-6E8A-4147-A177-3AD203B41FA5}">
                      <a16:colId xmlns:a16="http://schemas.microsoft.com/office/drawing/2014/main" val="3614130493"/>
                    </a:ext>
                  </a:extLst>
                </a:gridCol>
              </a:tblGrid>
              <a:tr h="486991">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50702263"/>
                  </a:ext>
                </a:extLst>
              </a:tr>
              <a:tr h="486991">
                <a:tc>
                  <a:txBody>
                    <a:bodyPr/>
                    <a:lstStyle/>
                    <a:p>
                      <a:pPr marL="0" marR="0" algn="ctr">
                        <a:lnSpc>
                          <a:spcPct val="200000"/>
                        </a:lnSpc>
                        <a:spcBef>
                          <a:spcPts val="0"/>
                        </a:spcBef>
                        <a:spcAft>
                          <a:spcPts val="0"/>
                        </a:spcAft>
                      </a:pPr>
                      <a:r>
                        <a:rPr lang="en-IN" sz="1200" b="0" kern="1200" dirty="0">
                          <a:solidFill>
                            <a:schemeClr val="dk1"/>
                          </a:solidFill>
                          <a:effectLst/>
                          <a:latin typeface="+mn-lt"/>
                          <a:ea typeface="+mn-ea"/>
                          <a:cs typeface="+mn-cs"/>
                        </a:rPr>
                        <a:t>84.23%</a:t>
                      </a:r>
                      <a:endParaRPr lang="en-US" sz="1200" b="0" kern="1200" dirty="0">
                        <a:solidFill>
                          <a:schemeClr val="dk1"/>
                        </a:solidFill>
                        <a:effectLst/>
                        <a:latin typeface="+mn-lt"/>
                        <a:ea typeface="+mn-ea"/>
                        <a:cs typeface="+mn-cs"/>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effectLst/>
                        </a:rPr>
                        <a:t>0.85</a:t>
                      </a:r>
                      <a:endParaRPr lang="en-US" sz="1100" b="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17881648"/>
                  </a:ext>
                </a:extLst>
              </a:tr>
            </a:tbl>
          </a:graphicData>
        </a:graphic>
      </p:graphicFrame>
      <p:sp>
        <p:nvSpPr>
          <p:cNvPr id="11" name="TextBox 10">
            <a:extLst>
              <a:ext uri="{FF2B5EF4-FFF2-40B4-BE49-F238E27FC236}">
                <a16:creationId xmlns:a16="http://schemas.microsoft.com/office/drawing/2014/main" id="{517EC49A-E545-B2F8-AF1B-70952EE935B1}"/>
              </a:ext>
            </a:extLst>
          </p:cNvPr>
          <p:cNvSpPr txBox="1"/>
          <p:nvPr/>
        </p:nvSpPr>
        <p:spPr>
          <a:xfrm>
            <a:off x="5231756" y="2667787"/>
            <a:ext cx="6169307" cy="3747436"/>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68 -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9 - Instances where the model incorrectly predicted 'Heart Attack' when the actual label was 'No Heart Attack.'</a:t>
            </a:r>
          </a:p>
          <a:p>
            <a:pPr marL="285750" indent="-285750" algn="just">
              <a:lnSpc>
                <a:spcPct val="150000"/>
              </a:lnSpc>
              <a:buFont typeface="Arial" panose="020B0604020202020204" pitchFamily="34" charset="0"/>
              <a:buChar char="•"/>
            </a:pPr>
            <a:r>
              <a:rPr lang="en-US" sz="1600" dirty="0">
                <a:solidFill>
                  <a:srgbClr val="4472C4"/>
                </a:solidFill>
              </a:rPr>
              <a:t>False Negatives (FN): 20 -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87 - Instances where the model correctly predicted 'Heart Attack.'</a:t>
            </a:r>
          </a:p>
        </p:txBody>
      </p:sp>
      <p:pic>
        <p:nvPicPr>
          <p:cNvPr id="6" name="Audio 5">
            <a:hlinkClick r:id="" action="ppaction://media"/>
            <a:extLst>
              <a:ext uri="{FF2B5EF4-FFF2-40B4-BE49-F238E27FC236}">
                <a16:creationId xmlns:a16="http://schemas.microsoft.com/office/drawing/2014/main" id="{4F6F1206-ED69-5742-25BD-601746BBC99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55548507"/>
      </p:ext>
    </p:extLst>
  </p:cSld>
  <p:clrMapOvr>
    <a:masterClrMapping/>
  </p:clrMapOvr>
  <mc:AlternateContent xmlns:mc="http://schemas.openxmlformats.org/markup-compatibility/2006">
    <mc:Choice xmlns:p14="http://schemas.microsoft.com/office/powerpoint/2010/main" Requires="p14">
      <p:transition spd="slow" p14:dur="2000" advTm="54439"/>
    </mc:Choice>
    <mc:Fallback>
      <p:transition spd="slow" advTm="544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483524" y="245240"/>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Support Vector Machine (SVM)</a:t>
            </a:r>
          </a:p>
        </p:txBody>
      </p:sp>
      <p:pic>
        <p:nvPicPr>
          <p:cNvPr id="5" name="Picture 12" descr="Cardiovascular Disease Images - Free Download on Freepik">
            <a:extLst>
              <a:ext uri="{FF2B5EF4-FFF2-40B4-BE49-F238E27FC236}">
                <a16:creationId xmlns:a16="http://schemas.microsoft.com/office/drawing/2014/main" id="{E7649282-39D9-7E04-3A83-8556A72B4B39}"/>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9" name="Table 8">
            <a:extLst>
              <a:ext uri="{FF2B5EF4-FFF2-40B4-BE49-F238E27FC236}">
                <a16:creationId xmlns:a16="http://schemas.microsoft.com/office/drawing/2014/main" id="{FD0EEA54-8A52-27C4-3F79-7BB1AABF2EB1}"/>
              </a:ext>
            </a:extLst>
          </p:cNvPr>
          <p:cNvGraphicFramePr>
            <a:graphicFrameLocks noGrp="1"/>
          </p:cNvGraphicFramePr>
          <p:nvPr>
            <p:extLst>
              <p:ext uri="{D42A27DB-BD31-4B8C-83A1-F6EECF244321}">
                <p14:modId xmlns:p14="http://schemas.microsoft.com/office/powerpoint/2010/main" val="802206776"/>
              </p:ext>
            </p:extLst>
          </p:nvPr>
        </p:nvGraphicFramePr>
        <p:xfrm>
          <a:off x="607827" y="1206254"/>
          <a:ext cx="5185302" cy="1575837"/>
        </p:xfrm>
        <a:graphic>
          <a:graphicData uri="http://schemas.openxmlformats.org/drawingml/2006/table">
            <a:tbl>
              <a:tblPr firstRow="1" firstCol="1" bandRow="1">
                <a:tableStyleId>{5C22544A-7EE6-4342-B048-85BDC9FD1C3A}</a:tableStyleId>
              </a:tblPr>
              <a:tblGrid>
                <a:gridCol w="2444780">
                  <a:extLst>
                    <a:ext uri="{9D8B030D-6E8A-4147-A177-3AD203B41FA5}">
                      <a16:colId xmlns:a16="http://schemas.microsoft.com/office/drawing/2014/main" val="1292312057"/>
                    </a:ext>
                  </a:extLst>
                </a:gridCol>
                <a:gridCol w="915220">
                  <a:extLst>
                    <a:ext uri="{9D8B030D-6E8A-4147-A177-3AD203B41FA5}">
                      <a16:colId xmlns:a16="http://schemas.microsoft.com/office/drawing/2014/main" val="2823562733"/>
                    </a:ext>
                  </a:extLst>
                </a:gridCol>
                <a:gridCol w="879299">
                  <a:extLst>
                    <a:ext uri="{9D8B030D-6E8A-4147-A177-3AD203B41FA5}">
                      <a16:colId xmlns:a16="http://schemas.microsoft.com/office/drawing/2014/main" val="24433410"/>
                    </a:ext>
                  </a:extLst>
                </a:gridCol>
                <a:gridCol w="946003">
                  <a:extLst>
                    <a:ext uri="{9D8B030D-6E8A-4147-A177-3AD203B41FA5}">
                      <a16:colId xmlns:a16="http://schemas.microsoft.com/office/drawing/2014/main" val="1339114898"/>
                    </a:ext>
                  </a:extLst>
                </a:gridCol>
              </a:tblGrid>
              <a:tr h="472075">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Heart Attack Outcome</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Precision</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Recall</a:t>
                      </a:r>
                      <a:endParaRPr lang="en-US" sz="1200" b="1" kern="1200" dirty="0">
                        <a:solidFill>
                          <a:schemeClr val="lt1"/>
                        </a:solidFill>
                        <a:effectLst/>
                        <a:latin typeface="+mn-lt"/>
                        <a:ea typeface="+mn-ea"/>
                        <a:cs typeface="+mn-cs"/>
                      </a:endParaRPr>
                    </a:p>
                  </a:txBody>
                  <a:tcPr marL="68580" marR="68580" marT="0" marB="0"/>
                </a:tc>
                <a:tc>
                  <a:txBody>
                    <a:bodyPr/>
                    <a:lstStyle/>
                    <a:p>
                      <a:pPr marL="0" marR="0" indent="0" algn="ctr" defTabSz="914400" rtl="0" eaLnBrk="1" latinLnBrk="0" hangingPunct="1">
                        <a:lnSpc>
                          <a:spcPct val="200000"/>
                        </a:lnSpc>
                        <a:spcBef>
                          <a:spcPts val="0"/>
                        </a:spcBef>
                        <a:spcAft>
                          <a:spcPts val="0"/>
                        </a:spcAft>
                      </a:pPr>
                      <a:r>
                        <a:rPr lang="en-IN" sz="1200" b="1" kern="1200" dirty="0">
                          <a:solidFill>
                            <a:schemeClr val="lt1"/>
                          </a:solidFill>
                          <a:effectLst/>
                          <a:latin typeface="+mn-lt"/>
                          <a:ea typeface="+mn-ea"/>
                          <a:cs typeface="+mn-cs"/>
                        </a:rPr>
                        <a:t>F1-Score</a:t>
                      </a:r>
                      <a:endParaRPr lang="en-US" sz="1200" b="1" kern="1200" dirty="0">
                        <a:solidFill>
                          <a:schemeClr val="lt1"/>
                        </a:solidFill>
                        <a:effectLst/>
                        <a:latin typeface="+mn-lt"/>
                        <a:ea typeface="+mn-ea"/>
                        <a:cs typeface="+mn-cs"/>
                      </a:endParaRPr>
                    </a:p>
                  </a:txBody>
                  <a:tcPr marL="68580" marR="68580" marT="0" marB="0"/>
                </a:tc>
                <a:extLst>
                  <a:ext uri="{0D108BD9-81ED-4DB2-BD59-A6C34878D82A}">
                    <a16:rowId xmlns:a16="http://schemas.microsoft.com/office/drawing/2014/main" val="766438151"/>
                  </a:ext>
                </a:extLst>
              </a:tr>
              <a:tr h="551881">
                <a:tc>
                  <a:txBody>
                    <a:bodyPr/>
                    <a:lstStyle/>
                    <a:p>
                      <a:pPr marL="0" marR="0" indent="0" algn="ctr">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0.86</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0.84</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506904163"/>
                  </a:ext>
                </a:extLst>
              </a:tr>
              <a:tr h="551881">
                <a:tc>
                  <a:txBody>
                    <a:bodyPr/>
                    <a:lstStyle/>
                    <a:p>
                      <a:pPr marL="0" marR="0" indent="0" algn="ctr">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0.87</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0.88</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268226005"/>
                  </a:ext>
                </a:extLst>
              </a:tr>
            </a:tbl>
          </a:graphicData>
        </a:graphic>
      </p:graphicFrame>
      <p:graphicFrame>
        <p:nvGraphicFramePr>
          <p:cNvPr id="10" name="Table 9">
            <a:extLst>
              <a:ext uri="{FF2B5EF4-FFF2-40B4-BE49-F238E27FC236}">
                <a16:creationId xmlns:a16="http://schemas.microsoft.com/office/drawing/2014/main" id="{052CD8C1-A74A-E74F-0D52-815C2951B911}"/>
              </a:ext>
            </a:extLst>
          </p:cNvPr>
          <p:cNvGraphicFramePr>
            <a:graphicFrameLocks noGrp="1"/>
          </p:cNvGraphicFramePr>
          <p:nvPr>
            <p:extLst>
              <p:ext uri="{D42A27DB-BD31-4B8C-83A1-F6EECF244321}">
                <p14:modId xmlns:p14="http://schemas.microsoft.com/office/powerpoint/2010/main" val="106098914"/>
              </p:ext>
            </p:extLst>
          </p:nvPr>
        </p:nvGraphicFramePr>
        <p:xfrm>
          <a:off x="6701743" y="1222578"/>
          <a:ext cx="2891798" cy="1074997"/>
        </p:xfrm>
        <a:graphic>
          <a:graphicData uri="http://schemas.openxmlformats.org/drawingml/2006/table">
            <a:tbl>
              <a:tblPr firstRow="1" firstCol="1" bandRow="1">
                <a:tableStyleId>{5C22544A-7EE6-4342-B048-85BDC9FD1C3A}</a:tableStyleId>
              </a:tblPr>
              <a:tblGrid>
                <a:gridCol w="1398011">
                  <a:extLst>
                    <a:ext uri="{9D8B030D-6E8A-4147-A177-3AD203B41FA5}">
                      <a16:colId xmlns:a16="http://schemas.microsoft.com/office/drawing/2014/main" val="3156457931"/>
                    </a:ext>
                  </a:extLst>
                </a:gridCol>
                <a:gridCol w="1493787">
                  <a:extLst>
                    <a:ext uri="{9D8B030D-6E8A-4147-A177-3AD203B41FA5}">
                      <a16:colId xmlns:a16="http://schemas.microsoft.com/office/drawing/2014/main" val="1638450219"/>
                    </a:ext>
                  </a:extLst>
                </a:gridCol>
              </a:tblGrid>
              <a:tr h="499396">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692364019"/>
                  </a:ext>
                </a:extLst>
              </a:tr>
              <a:tr h="575601">
                <a:tc>
                  <a:txBody>
                    <a:bodyPr/>
                    <a:lstStyle/>
                    <a:p>
                      <a:pPr marL="0" marR="0" algn="ctr">
                        <a:lnSpc>
                          <a:spcPct val="200000"/>
                        </a:lnSpc>
                        <a:spcBef>
                          <a:spcPts val="0"/>
                        </a:spcBef>
                        <a:spcAft>
                          <a:spcPts val="0"/>
                        </a:spcAft>
                      </a:pPr>
                      <a:r>
                        <a:rPr lang="en-IN" sz="1200" b="0" dirty="0">
                          <a:solidFill>
                            <a:sysClr val="windowText" lastClr="000000"/>
                          </a:solidFill>
                          <a:effectLst/>
                        </a:rPr>
                        <a:t>86.4%</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solidFill>
                            <a:sysClr val="windowText" lastClr="000000"/>
                          </a:solidFill>
                          <a:effectLst/>
                        </a:rPr>
                        <a:t>0.86</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CFD5EA"/>
                    </a:solidFill>
                  </a:tcPr>
                </a:tc>
                <a:extLst>
                  <a:ext uri="{0D108BD9-81ED-4DB2-BD59-A6C34878D82A}">
                    <a16:rowId xmlns:a16="http://schemas.microsoft.com/office/drawing/2014/main" val="1738518712"/>
                  </a:ext>
                </a:extLst>
              </a:tr>
            </a:tbl>
          </a:graphicData>
        </a:graphic>
      </p:graphicFrame>
      <p:pic>
        <p:nvPicPr>
          <p:cNvPr id="5122" name="Picture 2">
            <a:extLst>
              <a:ext uri="{FF2B5EF4-FFF2-40B4-BE49-F238E27FC236}">
                <a16:creationId xmlns:a16="http://schemas.microsoft.com/office/drawing/2014/main" id="{4F02006E-A6FC-6FF1-684F-8B3DF5D5354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7827" y="3128022"/>
            <a:ext cx="4153306" cy="3027903"/>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A6E32FB5-8318-90E0-C06D-AA6CB47DDDFE}"/>
              </a:ext>
            </a:extLst>
          </p:cNvPr>
          <p:cNvSpPr txBox="1"/>
          <p:nvPr/>
        </p:nvSpPr>
        <p:spPr>
          <a:xfrm>
            <a:off x="5052349" y="3056040"/>
            <a:ext cx="6429737" cy="3378104"/>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66 -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11 - Instances where the model incorrectly predicted 'Heart Attack' when the actual label was 'No Heart Attack.'</a:t>
            </a:r>
          </a:p>
          <a:p>
            <a:pPr marL="285750" indent="-285750" algn="just">
              <a:lnSpc>
                <a:spcPct val="150000"/>
              </a:lnSpc>
              <a:buFont typeface="Arial" panose="020B0604020202020204" pitchFamily="34" charset="0"/>
              <a:buChar char="•"/>
            </a:pPr>
            <a:r>
              <a:rPr lang="en-US" sz="1600" dirty="0">
                <a:solidFill>
                  <a:srgbClr val="4472C4"/>
                </a:solidFill>
              </a:rPr>
              <a:t>False Negatives (FN): 14 -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93 - Instances where the model correctly predicted 'Heart Attack.'</a:t>
            </a:r>
          </a:p>
        </p:txBody>
      </p:sp>
      <p:pic>
        <p:nvPicPr>
          <p:cNvPr id="6" name="Audio 5">
            <a:hlinkClick r:id="" action="ppaction://media"/>
            <a:extLst>
              <a:ext uri="{FF2B5EF4-FFF2-40B4-BE49-F238E27FC236}">
                <a16:creationId xmlns:a16="http://schemas.microsoft.com/office/drawing/2014/main" id="{1B917380-4140-925E-33E0-5AFFC621ECB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93000044"/>
      </p:ext>
    </p:extLst>
  </p:cSld>
  <p:clrMapOvr>
    <a:masterClrMapping/>
  </p:clrMapOvr>
  <mc:AlternateContent xmlns:mc="http://schemas.openxmlformats.org/markup-compatibility/2006">
    <mc:Choice xmlns:p14="http://schemas.microsoft.com/office/powerpoint/2010/main" Requires="p14">
      <p:transition spd="slow" p14:dur="2000" advTm="68080"/>
    </mc:Choice>
    <mc:Fallback>
      <p:transition spd="slow" advTm="68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Naïve Bayes</a:t>
            </a:r>
          </a:p>
        </p:txBody>
      </p:sp>
      <p:pic>
        <p:nvPicPr>
          <p:cNvPr id="5" name="Picture 12" descr="Cardiovascular Disease Images - Free Download on Freepik">
            <a:extLst>
              <a:ext uri="{FF2B5EF4-FFF2-40B4-BE49-F238E27FC236}">
                <a16:creationId xmlns:a16="http://schemas.microsoft.com/office/drawing/2014/main" id="{66C3C963-46D5-F5A5-927E-E46E96275F45}"/>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a:extLst>
              <a:ext uri="{FF2B5EF4-FFF2-40B4-BE49-F238E27FC236}">
                <a16:creationId xmlns:a16="http://schemas.microsoft.com/office/drawing/2014/main" id="{5E6F17B1-C480-5496-ECAA-63E4E997F1C1}"/>
              </a:ext>
            </a:extLst>
          </p:cNvPr>
          <p:cNvGraphicFramePr>
            <a:graphicFrameLocks noGrp="1"/>
          </p:cNvGraphicFramePr>
          <p:nvPr>
            <p:extLst>
              <p:ext uri="{D42A27DB-BD31-4B8C-83A1-F6EECF244321}">
                <p14:modId xmlns:p14="http://schemas.microsoft.com/office/powerpoint/2010/main" val="372705651"/>
              </p:ext>
            </p:extLst>
          </p:nvPr>
        </p:nvGraphicFramePr>
        <p:xfrm>
          <a:off x="908613" y="1205710"/>
          <a:ext cx="4766839" cy="1647450"/>
        </p:xfrm>
        <a:graphic>
          <a:graphicData uri="http://schemas.openxmlformats.org/drawingml/2006/table">
            <a:tbl>
              <a:tblPr firstRow="1" firstCol="1" bandRow="1">
                <a:tableStyleId>{5C22544A-7EE6-4342-B048-85BDC9FD1C3A}</a:tableStyleId>
              </a:tblPr>
              <a:tblGrid>
                <a:gridCol w="1923068">
                  <a:extLst>
                    <a:ext uri="{9D8B030D-6E8A-4147-A177-3AD203B41FA5}">
                      <a16:colId xmlns:a16="http://schemas.microsoft.com/office/drawing/2014/main" val="4238709626"/>
                    </a:ext>
                  </a:extLst>
                </a:gridCol>
                <a:gridCol w="1037515">
                  <a:extLst>
                    <a:ext uri="{9D8B030D-6E8A-4147-A177-3AD203B41FA5}">
                      <a16:colId xmlns:a16="http://schemas.microsoft.com/office/drawing/2014/main" val="2719421819"/>
                    </a:ext>
                  </a:extLst>
                </a:gridCol>
                <a:gridCol w="851305">
                  <a:extLst>
                    <a:ext uri="{9D8B030D-6E8A-4147-A177-3AD203B41FA5}">
                      <a16:colId xmlns:a16="http://schemas.microsoft.com/office/drawing/2014/main" val="2367119371"/>
                    </a:ext>
                  </a:extLst>
                </a:gridCol>
                <a:gridCol w="954951">
                  <a:extLst>
                    <a:ext uri="{9D8B030D-6E8A-4147-A177-3AD203B41FA5}">
                      <a16:colId xmlns:a16="http://schemas.microsoft.com/office/drawing/2014/main" val="2759300112"/>
                    </a:ext>
                  </a:extLst>
                </a:gridCol>
              </a:tblGrid>
              <a:tr h="549150">
                <a:tc>
                  <a:txBody>
                    <a:bodyPr/>
                    <a:lstStyle/>
                    <a:p>
                      <a:pPr marL="0" marR="0" indent="0" algn="ctr">
                        <a:lnSpc>
                          <a:spcPct val="200000"/>
                        </a:lnSpc>
                        <a:spcBef>
                          <a:spcPts val="0"/>
                        </a:spcBef>
                        <a:spcAft>
                          <a:spcPts val="0"/>
                        </a:spcAft>
                      </a:pPr>
                      <a:r>
                        <a:rPr lang="en-IN" sz="1200" dirty="0">
                          <a:effectLst/>
                        </a:rPr>
                        <a:t>Heart Attack Outcome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Precision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Recall</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0" algn="ctr">
                        <a:lnSpc>
                          <a:spcPct val="200000"/>
                        </a:lnSpc>
                        <a:spcBef>
                          <a:spcPts val="0"/>
                        </a:spcBef>
                        <a:spcAft>
                          <a:spcPts val="0"/>
                        </a:spcAft>
                      </a:pPr>
                      <a:r>
                        <a:rPr lang="en-IN" sz="1200" dirty="0">
                          <a:effectLst/>
                        </a:rPr>
                        <a:t>F1-Score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4020100924"/>
                  </a:ext>
                </a:extLst>
              </a:tr>
              <a:tr h="549150">
                <a:tc>
                  <a:txBody>
                    <a:bodyPr/>
                    <a:lstStyle/>
                    <a:p>
                      <a:pPr marL="0" marR="0" indent="363220" algn="l">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0.73</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0.87</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dirty="0">
                          <a:effectLst/>
                        </a:rPr>
                        <a:t>0.79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151625301"/>
                  </a:ext>
                </a:extLst>
              </a:tr>
              <a:tr h="549150">
                <a:tc>
                  <a:txBody>
                    <a:bodyPr/>
                    <a:lstStyle/>
                    <a:p>
                      <a:pPr marL="0" marR="0" indent="363220" algn="l">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0.89</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a:effectLst/>
                        </a:rPr>
                        <a:t>0.77</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indent="363220" algn="l">
                        <a:lnSpc>
                          <a:spcPct val="200000"/>
                        </a:lnSpc>
                        <a:spcBef>
                          <a:spcPts val="0"/>
                        </a:spcBef>
                        <a:spcAft>
                          <a:spcPts val="0"/>
                        </a:spcAft>
                      </a:pPr>
                      <a:r>
                        <a:rPr lang="en-IN" sz="1200" dirty="0">
                          <a:effectLst/>
                        </a:rPr>
                        <a:t>0.82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738254761"/>
                  </a:ext>
                </a:extLst>
              </a:tr>
            </a:tbl>
          </a:graphicData>
        </a:graphic>
      </p:graphicFrame>
      <p:graphicFrame>
        <p:nvGraphicFramePr>
          <p:cNvPr id="7" name="Table 6">
            <a:extLst>
              <a:ext uri="{FF2B5EF4-FFF2-40B4-BE49-F238E27FC236}">
                <a16:creationId xmlns:a16="http://schemas.microsoft.com/office/drawing/2014/main" id="{593651EA-9C06-6DAA-AC11-9506C5878246}"/>
              </a:ext>
            </a:extLst>
          </p:cNvPr>
          <p:cNvGraphicFramePr>
            <a:graphicFrameLocks noGrp="1"/>
          </p:cNvGraphicFramePr>
          <p:nvPr>
            <p:extLst>
              <p:ext uri="{D42A27DB-BD31-4B8C-83A1-F6EECF244321}">
                <p14:modId xmlns:p14="http://schemas.microsoft.com/office/powerpoint/2010/main" val="1535068152"/>
              </p:ext>
            </p:extLst>
          </p:nvPr>
        </p:nvGraphicFramePr>
        <p:xfrm>
          <a:off x="6516547" y="1205710"/>
          <a:ext cx="3262475" cy="993480"/>
        </p:xfrm>
        <a:graphic>
          <a:graphicData uri="http://schemas.openxmlformats.org/drawingml/2006/table">
            <a:tbl>
              <a:tblPr firstRow="1" firstCol="1" bandRow="1">
                <a:tableStyleId>{5C22544A-7EE6-4342-B048-85BDC9FD1C3A}</a:tableStyleId>
              </a:tblPr>
              <a:tblGrid>
                <a:gridCol w="1615569">
                  <a:extLst>
                    <a:ext uri="{9D8B030D-6E8A-4147-A177-3AD203B41FA5}">
                      <a16:colId xmlns:a16="http://schemas.microsoft.com/office/drawing/2014/main" val="714489238"/>
                    </a:ext>
                  </a:extLst>
                </a:gridCol>
                <a:gridCol w="1646906">
                  <a:extLst>
                    <a:ext uri="{9D8B030D-6E8A-4147-A177-3AD203B41FA5}">
                      <a16:colId xmlns:a16="http://schemas.microsoft.com/office/drawing/2014/main" val="2814463719"/>
                    </a:ext>
                  </a:extLst>
                </a:gridCol>
              </a:tblGrid>
              <a:tr h="496740">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890700538"/>
                  </a:ext>
                </a:extLst>
              </a:tr>
              <a:tr h="496740">
                <a:tc>
                  <a:txBody>
                    <a:bodyPr/>
                    <a:lstStyle/>
                    <a:p>
                      <a:pPr marL="0" marR="0" algn="ctr">
                        <a:lnSpc>
                          <a:spcPct val="200000"/>
                        </a:lnSpc>
                        <a:spcBef>
                          <a:spcPts val="0"/>
                        </a:spcBef>
                        <a:spcAft>
                          <a:spcPts val="0"/>
                        </a:spcAft>
                      </a:pPr>
                      <a:r>
                        <a:rPr lang="en-IN" sz="1200" b="0" dirty="0">
                          <a:solidFill>
                            <a:sysClr val="windowText" lastClr="000000"/>
                          </a:solidFill>
                          <a:effectLst/>
                        </a:rPr>
                        <a:t>80.98%</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solidFill>
                            <a:sysClr val="windowText" lastClr="000000"/>
                          </a:solidFill>
                          <a:effectLst/>
                        </a:rPr>
                        <a:t>0.82</a:t>
                      </a:r>
                      <a:endParaRPr lang="en-US" sz="1100" b="0" dirty="0">
                        <a:solidFill>
                          <a:sysClr val="windowText" lastClr="000000"/>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757048555"/>
                  </a:ext>
                </a:extLst>
              </a:tr>
            </a:tbl>
          </a:graphicData>
        </a:graphic>
      </p:graphicFrame>
      <p:pic>
        <p:nvPicPr>
          <p:cNvPr id="6146" name="Picture 2">
            <a:extLst>
              <a:ext uri="{FF2B5EF4-FFF2-40B4-BE49-F238E27FC236}">
                <a16:creationId xmlns:a16="http://schemas.microsoft.com/office/drawing/2014/main" id="{E3E2B7BE-23CA-AB35-7595-2AA396131D9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08613" y="3110697"/>
            <a:ext cx="4187221" cy="315493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0981471A-D083-8777-A4BF-9415E031CA4D}"/>
              </a:ext>
            </a:extLst>
          </p:cNvPr>
          <p:cNvSpPr txBox="1"/>
          <p:nvPr/>
        </p:nvSpPr>
        <p:spPr>
          <a:xfrm>
            <a:off x="5260694" y="2909146"/>
            <a:ext cx="6192455" cy="3747436"/>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67 -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10 - Instances where the model incorrectly predicted 'Heart Attack' when the actual label was 'No Heart Attack.'</a:t>
            </a:r>
          </a:p>
          <a:p>
            <a:pPr marL="285750" indent="-285750" algn="just">
              <a:lnSpc>
                <a:spcPct val="150000"/>
              </a:lnSpc>
              <a:buFont typeface="Arial" panose="020B0604020202020204" pitchFamily="34" charset="0"/>
              <a:buChar char="•"/>
            </a:pPr>
            <a:r>
              <a:rPr lang="en-US" sz="1600" dirty="0">
                <a:solidFill>
                  <a:srgbClr val="4472C4"/>
                </a:solidFill>
              </a:rPr>
              <a:t>False Negatives (FN): 25 -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82 - Instances where the model correctly predicted 'Heart Attack.'</a:t>
            </a:r>
          </a:p>
        </p:txBody>
      </p:sp>
      <p:pic>
        <p:nvPicPr>
          <p:cNvPr id="9" name="Audio 8">
            <a:hlinkClick r:id="" action="ppaction://media"/>
            <a:extLst>
              <a:ext uri="{FF2B5EF4-FFF2-40B4-BE49-F238E27FC236}">
                <a16:creationId xmlns:a16="http://schemas.microsoft.com/office/drawing/2014/main" id="{091227AC-4EFA-2D68-0161-4E8DA7E6DD32}"/>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031488654"/>
      </p:ext>
    </p:extLst>
  </p:cSld>
  <p:clrMapOvr>
    <a:masterClrMapping/>
  </p:clrMapOvr>
  <mc:AlternateContent xmlns:mc="http://schemas.openxmlformats.org/markup-compatibility/2006">
    <mc:Choice xmlns:p14="http://schemas.microsoft.com/office/powerpoint/2010/main" Requires="p14">
      <p:transition spd="slow" p14:dur="2000" advTm="62741"/>
    </mc:Choice>
    <mc:Fallback>
      <p:transition spd="slow" advTm="627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ETHICAL IMPLICATIONS</a:t>
            </a:r>
          </a:p>
        </p:txBody>
      </p:sp>
      <p:graphicFrame>
        <p:nvGraphicFramePr>
          <p:cNvPr id="20" name="Content Placeholder 2">
            <a:extLst>
              <a:ext uri="{FF2B5EF4-FFF2-40B4-BE49-F238E27FC236}">
                <a16:creationId xmlns:a16="http://schemas.microsoft.com/office/drawing/2014/main" id="{89CCE4F0-5DEF-2F98-0E67-63030BF32273}"/>
              </a:ext>
            </a:extLst>
          </p:cNvPr>
          <p:cNvGraphicFramePr>
            <a:graphicFrameLocks noGrp="1"/>
          </p:cNvGraphicFramePr>
          <p:nvPr>
            <p:ph idx="1"/>
          </p:nvPr>
        </p:nvGraphicFramePr>
        <p:xfrm>
          <a:off x="745602" y="1441404"/>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5" name="Picture 12" descr="Cardiovascular Disease Images - Free Download on Freepik">
            <a:extLst>
              <a:ext uri="{FF2B5EF4-FFF2-40B4-BE49-F238E27FC236}">
                <a16:creationId xmlns:a16="http://schemas.microsoft.com/office/drawing/2014/main" id="{FFCDFB98-836E-A1BB-D0DA-FB78F3177D32}"/>
              </a:ext>
            </a:extLst>
          </p:cNvPr>
          <p:cNvPicPr>
            <a:picLocks noChangeAspect="1" noChangeArrowheads="1"/>
          </p:cNvPicPr>
          <p:nvPr/>
        </p:nvPicPr>
        <p:blipFill>
          <a:blip r:embed="rId10">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CE27FC94-1EB8-1B66-2C08-DF381FE4247E}"/>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26546121"/>
      </p:ext>
    </p:extLst>
  </p:cSld>
  <p:clrMapOvr>
    <a:masterClrMapping/>
  </p:clrMapOvr>
  <mc:AlternateContent xmlns:mc="http://schemas.openxmlformats.org/markup-compatibility/2006">
    <mc:Choice xmlns:p14="http://schemas.microsoft.com/office/powerpoint/2010/main" Requires="p14">
      <p:transition spd="slow" p14:dur="2000" advTm="21855"/>
    </mc:Choice>
    <mc:Fallback>
      <p:transition spd="slow" advTm="218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1371597" y="348865"/>
            <a:ext cx="10044023" cy="877729"/>
          </a:xfrm>
        </p:spPr>
        <p:txBody>
          <a:bodyPr vert="horz" lIns="91440" tIns="45720" rIns="91440" bIns="45720" rtlCol="0" anchor="ctr">
            <a:normAutofit/>
          </a:bodyPr>
          <a:lstStyle/>
          <a:p>
            <a:r>
              <a:rPr lang="en-US" sz="4000" b="1">
                <a:ln w="0"/>
                <a:solidFill>
                  <a:srgbClr val="FFFFFF"/>
                </a:solidFill>
                <a:effectLst>
                  <a:glow rad="63500">
                    <a:schemeClr val="bg1">
                      <a:alpha val="40000"/>
                    </a:schemeClr>
                  </a:glow>
                  <a:outerShdw blurRad="38100" dist="25400" dir="5400000" algn="ctr" rotWithShape="0">
                    <a:srgbClr val="6E747A">
                      <a:alpha val="43000"/>
                    </a:srgbClr>
                  </a:outerShdw>
                </a:effectLst>
              </a:rPr>
              <a:t>CONCLUSION</a:t>
            </a:r>
          </a:p>
        </p:txBody>
      </p:sp>
      <p:sp>
        <p:nvSpPr>
          <p:cNvPr id="3" name="Content Placeholder 2">
            <a:extLst>
              <a:ext uri="{FF2B5EF4-FFF2-40B4-BE49-F238E27FC236}">
                <a16:creationId xmlns:a16="http://schemas.microsoft.com/office/drawing/2014/main" id="{EB2CEE2B-FAA3-9DBA-6EFC-E37B9DE82801}"/>
              </a:ext>
            </a:extLst>
          </p:cNvPr>
          <p:cNvSpPr>
            <a:spLocks/>
          </p:cNvSpPr>
          <p:nvPr/>
        </p:nvSpPr>
        <p:spPr>
          <a:xfrm>
            <a:off x="2618858" y="4004321"/>
            <a:ext cx="6629647" cy="2036224"/>
          </a:xfrm>
          <a:prstGeom prst="rect">
            <a:avLst/>
          </a:prstGeom>
        </p:spPr>
        <p:txBody>
          <a:bodyPr>
            <a:normAutofit fontScale="92500" lnSpcReduction="20000"/>
          </a:bodyPr>
          <a:lstStyle/>
          <a:p>
            <a:pPr algn="just" defTabSz="566928">
              <a:lnSpc>
                <a:spcPct val="190000"/>
              </a:lnSpc>
              <a:spcAft>
                <a:spcPts val="600"/>
              </a:spcAft>
            </a:pPr>
            <a:r>
              <a:rPr lang="en-US" sz="1500" kern="1200">
                <a:solidFill>
                  <a:srgbClr val="1453A3"/>
                </a:solidFill>
                <a:latin typeface="+mn-lt"/>
                <a:ea typeface="+mn-ea"/>
                <a:cs typeface="+mn-cs"/>
              </a:rPr>
              <a:t>In summary, this project aimed to predict the likelihood of heart attacks using different machine learning models. We explored models such as, logistic regression, random forests, Naïve Bayes, and Support Vector Machine. We've uncovered vital insights into this pressing health concern, and our machine-learning models have shown promise in early detection and prevention.</a:t>
            </a:r>
          </a:p>
          <a:p>
            <a:pPr marL="0" indent="0" algn="just">
              <a:lnSpc>
                <a:spcPct val="190000"/>
              </a:lnSpc>
              <a:spcAft>
                <a:spcPts val="600"/>
              </a:spcAft>
              <a:buNone/>
            </a:pPr>
            <a:endParaRPr lang="en-US" sz="1500">
              <a:solidFill>
                <a:srgbClr val="4472C4"/>
              </a:solidFill>
            </a:endParaRPr>
          </a:p>
        </p:txBody>
      </p:sp>
      <p:pic>
        <p:nvPicPr>
          <p:cNvPr id="5" name="Picture 12" descr="Cardiovascular Disease Images - Free Download on Freepik">
            <a:extLst>
              <a:ext uri="{FF2B5EF4-FFF2-40B4-BE49-F238E27FC236}">
                <a16:creationId xmlns:a16="http://schemas.microsoft.com/office/drawing/2014/main" id="{3E8D923F-3ED2-86C9-2AB9-42BECC313918}"/>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601710" y="2112579"/>
            <a:ext cx="857258" cy="85725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 name="Table 5">
            <a:extLst>
              <a:ext uri="{FF2B5EF4-FFF2-40B4-BE49-F238E27FC236}">
                <a16:creationId xmlns:a16="http://schemas.microsoft.com/office/drawing/2014/main" id="{4FDBFD8F-1539-65B5-A193-D76DFF77A5E8}"/>
              </a:ext>
            </a:extLst>
          </p:cNvPr>
          <p:cNvGraphicFramePr>
            <a:graphicFrameLocks noGrp="1"/>
          </p:cNvGraphicFramePr>
          <p:nvPr>
            <p:extLst>
              <p:ext uri="{D42A27DB-BD31-4B8C-83A1-F6EECF244321}">
                <p14:modId xmlns:p14="http://schemas.microsoft.com/office/powerpoint/2010/main" val="1924755844"/>
              </p:ext>
            </p:extLst>
          </p:nvPr>
        </p:nvGraphicFramePr>
        <p:xfrm>
          <a:off x="2618858" y="2785879"/>
          <a:ext cx="7564056" cy="1575622"/>
        </p:xfrm>
        <a:graphic>
          <a:graphicData uri="http://schemas.openxmlformats.org/drawingml/2006/table">
            <a:tbl>
              <a:tblPr firstRow="1" firstCol="1" bandRow="1">
                <a:tableStyleId>{5C22544A-7EE6-4342-B048-85BDC9FD1C3A}</a:tableStyleId>
              </a:tblPr>
              <a:tblGrid>
                <a:gridCol w="1059248">
                  <a:extLst>
                    <a:ext uri="{9D8B030D-6E8A-4147-A177-3AD203B41FA5}">
                      <a16:colId xmlns:a16="http://schemas.microsoft.com/office/drawing/2014/main" val="2671183190"/>
                    </a:ext>
                  </a:extLst>
                </a:gridCol>
                <a:gridCol w="1718431">
                  <a:extLst>
                    <a:ext uri="{9D8B030D-6E8A-4147-A177-3AD203B41FA5}">
                      <a16:colId xmlns:a16="http://schemas.microsoft.com/office/drawing/2014/main" val="3217859981"/>
                    </a:ext>
                  </a:extLst>
                </a:gridCol>
                <a:gridCol w="1617019">
                  <a:extLst>
                    <a:ext uri="{9D8B030D-6E8A-4147-A177-3AD203B41FA5}">
                      <a16:colId xmlns:a16="http://schemas.microsoft.com/office/drawing/2014/main" val="4187630339"/>
                    </a:ext>
                  </a:extLst>
                </a:gridCol>
                <a:gridCol w="1875742">
                  <a:extLst>
                    <a:ext uri="{9D8B030D-6E8A-4147-A177-3AD203B41FA5}">
                      <a16:colId xmlns:a16="http://schemas.microsoft.com/office/drawing/2014/main" val="1654854673"/>
                    </a:ext>
                  </a:extLst>
                </a:gridCol>
                <a:gridCol w="1293616">
                  <a:extLst>
                    <a:ext uri="{9D8B030D-6E8A-4147-A177-3AD203B41FA5}">
                      <a16:colId xmlns:a16="http://schemas.microsoft.com/office/drawing/2014/main" val="3685400336"/>
                    </a:ext>
                  </a:extLst>
                </a:gridCol>
              </a:tblGrid>
              <a:tr h="813563">
                <a:tc>
                  <a:txBody>
                    <a:bodyPr/>
                    <a:lstStyle/>
                    <a:p>
                      <a:pPr marL="0" marR="0" algn="ctr">
                        <a:lnSpc>
                          <a:spcPct val="200000"/>
                        </a:lnSpc>
                        <a:spcBef>
                          <a:spcPts val="0"/>
                        </a:spcBef>
                        <a:spcAft>
                          <a:spcPts val="0"/>
                        </a:spcAft>
                      </a:pPr>
                      <a:r>
                        <a:rPr lang="en-IN" sz="1200">
                          <a:effectLst/>
                        </a:rPr>
                        <a:t>Model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Random Forest Classifier</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Logistic Regression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Support Vector Machine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  Naïve Bayes</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641596531"/>
                  </a:ext>
                </a:extLst>
              </a:tr>
              <a:tr h="762059">
                <a:tc>
                  <a:txBody>
                    <a:bodyPr/>
                    <a:lstStyle/>
                    <a:p>
                      <a:pPr marL="0" marR="0" algn="ctr">
                        <a:lnSpc>
                          <a:spcPct val="200000"/>
                        </a:lnSpc>
                        <a:spcBef>
                          <a:spcPts val="0"/>
                        </a:spcBef>
                        <a:spcAft>
                          <a:spcPts val="0"/>
                        </a:spcAft>
                      </a:pPr>
                      <a:r>
                        <a:rPr lang="en-IN" sz="1200">
                          <a:effectLst/>
                        </a:rPr>
                        <a:t>Accuracy</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88.6%</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84.23%</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86.4%</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80.9%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528437572"/>
                  </a:ext>
                </a:extLst>
              </a:tr>
            </a:tbl>
          </a:graphicData>
        </a:graphic>
      </p:graphicFrame>
      <p:pic>
        <p:nvPicPr>
          <p:cNvPr id="9" name="Audio 8">
            <a:hlinkClick r:id="" action="ppaction://media"/>
            <a:extLst>
              <a:ext uri="{FF2B5EF4-FFF2-40B4-BE49-F238E27FC236}">
                <a16:creationId xmlns:a16="http://schemas.microsoft.com/office/drawing/2014/main" id="{929C5284-C7BE-7AA5-B376-36FB18CE1AA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47115544"/>
      </p:ext>
    </p:extLst>
  </p:cSld>
  <p:clrMapOvr>
    <a:masterClrMapping/>
  </p:clrMapOvr>
  <mc:AlternateContent xmlns:mc="http://schemas.openxmlformats.org/markup-compatibility/2006">
    <mc:Choice xmlns:p14="http://schemas.microsoft.com/office/powerpoint/2010/main" Requires="p14">
      <p:transition spd="slow" p14:dur="2000" advTm="50579"/>
    </mc:Choice>
    <mc:Fallback>
      <p:transition spd="slow" advTm="505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2609869-9E80-471B-A487-A53288E0E7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1136397" y="502020"/>
            <a:ext cx="5323715" cy="1642970"/>
          </a:xfrm>
        </p:spPr>
        <p:txBody>
          <a:bodyPr vert="horz" lIns="91440" tIns="45720" rIns="91440" bIns="45720" rtlCol="0" anchor="b">
            <a:normAutofit/>
          </a:bodyPr>
          <a:lstStyle/>
          <a:p>
            <a:r>
              <a:rPr lang="en-US" sz="4000" b="1">
                <a:ln w="0"/>
                <a:effectLst>
                  <a:glow rad="63500">
                    <a:schemeClr val="bg1">
                      <a:alpha val="40000"/>
                    </a:schemeClr>
                  </a:glow>
                  <a:outerShdw blurRad="38100" dist="25400" dir="5400000" algn="ctr" rotWithShape="0">
                    <a:srgbClr val="6E747A">
                      <a:alpha val="43000"/>
                    </a:srgbClr>
                  </a:outerShdw>
                </a:effectLst>
              </a:rPr>
              <a:t>REFERENCES</a:t>
            </a:r>
          </a:p>
        </p:txBody>
      </p:sp>
      <p:sp>
        <p:nvSpPr>
          <p:cNvPr id="3" name="Content Placeholder 2">
            <a:extLst>
              <a:ext uri="{FF2B5EF4-FFF2-40B4-BE49-F238E27FC236}">
                <a16:creationId xmlns:a16="http://schemas.microsoft.com/office/drawing/2014/main" id="{490FDB91-D628-1042-A0A4-7E124346B95C}"/>
              </a:ext>
            </a:extLst>
          </p:cNvPr>
          <p:cNvSpPr>
            <a:spLocks noGrp="1"/>
          </p:cNvSpPr>
          <p:nvPr>
            <p:ph idx="1"/>
          </p:nvPr>
        </p:nvSpPr>
        <p:spPr>
          <a:xfrm>
            <a:off x="1144923" y="2405894"/>
            <a:ext cx="5315189" cy="3535083"/>
          </a:xfrm>
        </p:spPr>
        <p:txBody>
          <a:bodyPr anchor="t">
            <a:normAutofit/>
          </a:bodyPr>
          <a:lstStyle/>
          <a:p>
            <a:pPr marL="0" indent="0">
              <a:buNone/>
            </a:pPr>
            <a:r>
              <a:rPr lang="en-US" sz="2000"/>
              <a:t>Fahad Mehfooz. HeartAttack prediction with 91.8 % Accuracy, Kaggle -  </a:t>
            </a:r>
            <a:r>
              <a:rPr lang="en-US" sz="2000">
                <a:hlinkClick r:id="rId5"/>
              </a:rPr>
              <a:t>https://www.kaggle.com/code/fahadmehfoooz/heartattack-prediction-with-91-8-accuracy/input?select=heart.csv</a:t>
            </a:r>
            <a:endParaRPr lang="en-US" sz="2000"/>
          </a:p>
          <a:p>
            <a:pPr marL="0" indent="0">
              <a:buNone/>
            </a:pPr>
            <a:endParaRPr lang="en-US" sz="2000"/>
          </a:p>
        </p:txBody>
      </p:sp>
      <p:sp>
        <p:nvSpPr>
          <p:cNvPr id="12" name="Rectangle 11">
            <a:extLst>
              <a:ext uri="{FF2B5EF4-FFF2-40B4-BE49-F238E27FC236}">
                <a16:creationId xmlns:a16="http://schemas.microsoft.com/office/drawing/2014/main" id="{7004738A-9D34-43E8-97D2-CA0EED4F8B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5"/>
            <a:ext cx="4092521" cy="6858000"/>
          </a:xfrm>
          <a:prstGeom prst="rect">
            <a:avLst/>
          </a:prstGeom>
          <a:gradFill>
            <a:gsLst>
              <a:gs pos="8000">
                <a:srgbClr val="000000">
                  <a:alpha val="94000"/>
                </a:srgbClr>
              </a:gs>
              <a:gs pos="100000">
                <a:schemeClr val="accent1"/>
              </a:gs>
            </a:gsLst>
            <a:lin ang="2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8B8D07F-F13E-443E-BA68-2D26672D76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
            <a:ext cx="4092521" cy="6400369"/>
          </a:xfrm>
          <a:prstGeom prst="rect">
            <a:avLst/>
          </a:prstGeom>
          <a:gradFill>
            <a:gsLst>
              <a:gs pos="31000">
                <a:schemeClr val="accent1">
                  <a:lumMod val="50000"/>
                  <a:alpha val="0"/>
                </a:schemeClr>
              </a:gs>
              <a:gs pos="100000">
                <a:schemeClr val="accent1">
                  <a:lumMod val="50000"/>
                  <a:alpha val="26000"/>
                </a:scheme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2813A4FA-24A5-41ED-A534-3807D1B2F3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22"/>
            <a:ext cx="4068667" cy="6400389"/>
          </a:xfrm>
          <a:prstGeom prst="rect">
            <a:avLst/>
          </a:prstGeom>
          <a:gradFill>
            <a:gsLst>
              <a:gs pos="0">
                <a:schemeClr val="accent1">
                  <a:alpha val="0"/>
                </a:schemeClr>
              </a:gs>
              <a:gs pos="72000">
                <a:srgbClr val="000000">
                  <a:alpha val="21000"/>
                </a:srgb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C3944F27-CA70-4E84-A51A-E6BF895589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3333" y="-10"/>
            <a:ext cx="3611467" cy="6857997"/>
          </a:xfrm>
          <a:prstGeom prst="rect">
            <a:avLst/>
          </a:prstGeom>
          <a:gradFill>
            <a:gsLst>
              <a:gs pos="0">
                <a:schemeClr val="accent1">
                  <a:alpha val="0"/>
                </a:schemeClr>
              </a:gs>
              <a:gs pos="93000">
                <a:srgbClr val="000000">
                  <a:alpha val="29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12" descr="Cardiovascular Disease Images - Free Download on Freepik">
            <a:extLst>
              <a:ext uri="{FF2B5EF4-FFF2-40B4-BE49-F238E27FC236}">
                <a16:creationId xmlns:a16="http://schemas.microsoft.com/office/drawing/2014/main" id="{4FCB1DA6-EAC0-00AE-5B7E-1BAAEC36CCD2}"/>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7075967" y="1359681"/>
            <a:ext cx="4170530" cy="4170530"/>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B578BF39-745A-A82F-2916-B4A86932609E}"/>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42408678"/>
      </p:ext>
    </p:extLst>
  </p:cSld>
  <p:clrMapOvr>
    <a:masterClrMapping/>
  </p:clrMapOvr>
  <mc:AlternateContent xmlns:mc="http://schemas.openxmlformats.org/markup-compatibility/2006">
    <mc:Choice xmlns:p14="http://schemas.microsoft.com/office/powerpoint/2010/main" Requires="p14">
      <p:transition spd="slow" p14:dur="2000" advTm="3029"/>
    </mc:Choice>
    <mc:Fallback>
      <p:transition spd="slow" advTm="30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41" name="Rectangle 104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3" name="Rectangle 104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5" name="Rectangle 1044">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7" name="Rectangle 1046">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ADC9633B-8B64-2C4D-5923-EE0998F3CD8C}"/>
              </a:ext>
            </a:extLst>
          </p:cNvPr>
          <p:cNvSpPr>
            <a:spLocks noGrp="1"/>
          </p:cNvSpPr>
          <p:nvPr>
            <p:ph type="title"/>
          </p:nvPr>
        </p:nvSpPr>
        <p:spPr>
          <a:xfrm>
            <a:off x="1371597" y="348865"/>
            <a:ext cx="10044023" cy="877729"/>
          </a:xfrm>
        </p:spPr>
        <p:txBody>
          <a:bodyPr anchor="ctr">
            <a:normAutofit/>
          </a:bodyPr>
          <a:lstStyle/>
          <a:p>
            <a:r>
              <a:rPr lang="en-US" sz="4000" b="1">
                <a:ln w="0"/>
                <a:solidFill>
                  <a:srgbClr val="FFFFFF"/>
                </a:solidFill>
                <a:effectLst>
                  <a:glow rad="63500">
                    <a:schemeClr val="bg1">
                      <a:alpha val="40000"/>
                    </a:schemeClr>
                  </a:glow>
                  <a:outerShdw blurRad="38100" dist="25400" dir="5400000" algn="ctr" rotWithShape="0">
                    <a:srgbClr val="6E747A">
                      <a:alpha val="43000"/>
                    </a:srgbClr>
                  </a:outerShdw>
                </a:effectLst>
              </a:rPr>
              <a:t>THANK</a:t>
            </a:r>
            <a:r>
              <a:rPr lang="en-US" sz="4000" b="1">
                <a:ln w="0"/>
                <a:solidFill>
                  <a:srgbClr val="FFFFFF"/>
                </a:solidFill>
                <a:effectLst>
                  <a:glow rad="63500">
                    <a:schemeClr val="accent4">
                      <a:satMod val="175000"/>
                      <a:alpha val="40000"/>
                    </a:schemeClr>
                  </a:glow>
                  <a:outerShdw blurRad="38100" dist="25400" dir="5400000" algn="ctr" rotWithShape="0">
                    <a:srgbClr val="6E747A">
                      <a:alpha val="43000"/>
                    </a:srgbClr>
                  </a:outerShdw>
                </a:effectLst>
              </a:rPr>
              <a:t> </a:t>
            </a:r>
            <a:r>
              <a:rPr lang="en-US" sz="4000" b="1">
                <a:ln w="0"/>
                <a:solidFill>
                  <a:srgbClr val="FFFFFF"/>
                </a:solidFill>
                <a:effectLst>
                  <a:glow rad="63500">
                    <a:schemeClr val="bg1">
                      <a:alpha val="40000"/>
                    </a:schemeClr>
                  </a:glow>
                  <a:outerShdw blurRad="38100" dist="25400" dir="5400000" algn="ctr" rotWithShape="0">
                    <a:srgbClr val="6E747A">
                      <a:alpha val="43000"/>
                    </a:srgbClr>
                  </a:outerShdw>
                </a:effectLst>
              </a:rPr>
              <a:t>YOU</a:t>
            </a:r>
          </a:p>
        </p:txBody>
      </p:sp>
      <p:pic>
        <p:nvPicPr>
          <p:cNvPr id="1036" name="Picture 12" descr="Cardiovascular Disease Images - Free Download on Freepik">
            <a:extLst>
              <a:ext uri="{FF2B5EF4-FFF2-40B4-BE49-F238E27FC236}">
                <a16:creationId xmlns:a16="http://schemas.microsoft.com/office/drawing/2014/main" id="{AC5751B5-5899-DDDE-E50E-65953BBAF2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16155" y="2112579"/>
            <a:ext cx="3641004" cy="2856266"/>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4">
            <a:hlinkClick r:id="" action="ppaction://media"/>
            <a:extLst>
              <a:ext uri="{FF2B5EF4-FFF2-40B4-BE49-F238E27FC236}">
                <a16:creationId xmlns:a16="http://schemas.microsoft.com/office/drawing/2014/main" id="{DDECFF0C-4AE2-B745-6133-84892A821DE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603480797"/>
      </p:ext>
    </p:extLst>
  </p:cSld>
  <p:clrMapOvr>
    <a:masterClrMapping/>
  </p:clrMapOvr>
  <mc:AlternateContent xmlns:mc="http://schemas.openxmlformats.org/markup-compatibility/2006">
    <mc:Choice xmlns:p14="http://schemas.microsoft.com/office/powerpoint/2010/main" Requires="p14">
      <p:transition spd="slow" p14:dur="2000" advTm="14447"/>
    </mc:Choice>
    <mc:Fallback>
      <p:transition spd="slow" advTm="144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1371597" y="348865"/>
            <a:ext cx="10044023" cy="877729"/>
          </a:xfrm>
        </p:spPr>
        <p:txBody>
          <a:bodyPr vert="horz" lIns="91440" tIns="45720" rIns="91440" bIns="45720" rtlCol="0" anchor="ctr">
            <a:normAutofit/>
          </a:bodyPr>
          <a:lstStyle/>
          <a:p>
            <a:r>
              <a:rPr lang="en-US" sz="4000" b="1">
                <a:ln w="0"/>
                <a:solidFill>
                  <a:srgbClr val="FFFFFF"/>
                </a:solidFill>
                <a:effectLst>
                  <a:glow rad="63500">
                    <a:schemeClr val="bg1">
                      <a:alpha val="40000"/>
                    </a:schemeClr>
                  </a:glow>
                  <a:outerShdw blurRad="38100" dist="25400" dir="5400000" algn="ctr" rotWithShape="0">
                    <a:srgbClr val="6E747A">
                      <a:alpha val="43000"/>
                    </a:srgbClr>
                  </a:outerShdw>
                </a:effectLst>
              </a:rPr>
              <a:t>INTRODUCTION</a:t>
            </a:r>
          </a:p>
        </p:txBody>
      </p:sp>
      <p:sp>
        <p:nvSpPr>
          <p:cNvPr id="7" name="TextBox 6">
            <a:extLst>
              <a:ext uri="{FF2B5EF4-FFF2-40B4-BE49-F238E27FC236}">
                <a16:creationId xmlns:a16="http://schemas.microsoft.com/office/drawing/2014/main" id="{40A2C83B-A9FE-0446-2208-1BF1C8AF3CC8}"/>
              </a:ext>
            </a:extLst>
          </p:cNvPr>
          <p:cNvSpPr txBox="1"/>
          <p:nvPr/>
        </p:nvSpPr>
        <p:spPr>
          <a:xfrm>
            <a:off x="2618321" y="2658896"/>
            <a:ext cx="5408294" cy="3469411"/>
          </a:xfrm>
          <a:prstGeom prst="rect">
            <a:avLst/>
          </a:prstGeom>
          <a:noFill/>
        </p:spPr>
        <p:txBody>
          <a:bodyPr wrap="square" rtlCol="0">
            <a:spAutoFit/>
          </a:bodyPr>
          <a:lstStyle/>
          <a:p>
            <a:pPr algn="just" defTabSz="566928">
              <a:lnSpc>
                <a:spcPct val="200000"/>
              </a:lnSpc>
              <a:spcAft>
                <a:spcPts val="600"/>
              </a:spcAft>
            </a:pPr>
            <a:r>
              <a:rPr lang="en-US" sz="1364" kern="1200">
                <a:solidFill>
                  <a:srgbClr val="1453A3"/>
                </a:solidFill>
                <a:latin typeface="+mn-lt"/>
                <a:ea typeface="+mn-ea"/>
                <a:cs typeface="+mn-cs"/>
              </a:rPr>
              <a:t>	Heart attacks are a leading cause of sudden and fatal deaths globally, often requiring immediate medical intervention.  It is a significant global health concern due to lifestyle-related risk factors, an aging population, healthcare costs, and treatment gaps. </a:t>
            </a:r>
          </a:p>
          <a:p>
            <a:pPr algn="just" defTabSz="566928">
              <a:lnSpc>
                <a:spcPct val="200000"/>
              </a:lnSpc>
              <a:spcAft>
                <a:spcPts val="600"/>
              </a:spcAft>
            </a:pPr>
            <a:r>
              <a:rPr lang="en-US" sz="1364" kern="1200">
                <a:solidFill>
                  <a:srgbClr val="1453A3"/>
                </a:solidFill>
                <a:latin typeface="+mn-lt"/>
                <a:ea typeface="+mn-ea"/>
                <a:cs typeface="+mn-cs"/>
              </a:rPr>
              <a:t>Despite significant advancements in medical science, Heart disease still remains the leading cause of death in the United States, with the CDC reporting approximately 659,000 annual fatalities, accounting for one in every four deaths. </a:t>
            </a:r>
            <a:endParaRPr lang="en-US" sz="2200">
              <a:solidFill>
                <a:srgbClr val="4472C4"/>
              </a:solidFill>
            </a:endParaRPr>
          </a:p>
        </p:txBody>
      </p:sp>
      <p:pic>
        <p:nvPicPr>
          <p:cNvPr id="9" name="Picture 12" descr="Cardiovascular Disease Images - Free Download on Freepik">
            <a:extLst>
              <a:ext uri="{FF2B5EF4-FFF2-40B4-BE49-F238E27FC236}">
                <a16:creationId xmlns:a16="http://schemas.microsoft.com/office/drawing/2014/main" id="{82E57BBF-B352-6320-6C41-90116A6D983A}"/>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602248" y="2112579"/>
            <a:ext cx="857258" cy="857258"/>
          </a:xfrm>
          <a:prstGeom prst="rect">
            <a:avLst/>
          </a:prstGeom>
          <a:noFill/>
          <a:extLst>
            <a:ext uri="{909E8E84-426E-40DD-AFC4-6F175D3DCCD1}">
              <a14:hiddenFill xmlns:a14="http://schemas.microsoft.com/office/drawing/2010/main">
                <a:solidFill>
                  <a:srgbClr val="FFFFFF"/>
                </a:solidFill>
              </a14:hiddenFill>
            </a:ext>
          </a:extLst>
        </p:spPr>
      </p:pic>
      <p:pic>
        <p:nvPicPr>
          <p:cNvPr id="6" name="Audio 5">
            <a:hlinkClick r:id="" action="ppaction://media"/>
            <a:extLst>
              <a:ext uri="{FF2B5EF4-FFF2-40B4-BE49-F238E27FC236}">
                <a16:creationId xmlns:a16="http://schemas.microsoft.com/office/drawing/2014/main" id="{2ABE0415-2446-2DAE-DA56-05806D8C1E5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76655355"/>
      </p:ext>
    </p:extLst>
  </p:cSld>
  <p:clrMapOvr>
    <a:masterClrMapping/>
  </p:clrMapOvr>
  <mc:AlternateContent xmlns:mc="http://schemas.openxmlformats.org/markup-compatibility/2006">
    <mc:Choice xmlns:p14="http://schemas.microsoft.com/office/powerpoint/2010/main" Requires="p14">
      <p:transition spd="slow" p14:dur="2000" advTm="68565"/>
    </mc:Choice>
    <mc:Fallback>
      <p:transition spd="slow" advTm="68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0" name="Rectangle 89">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2" name="Rectangle 91">
            <a:extLst>
              <a:ext uri="{FF2B5EF4-FFF2-40B4-BE49-F238E27FC236}">
                <a16:creationId xmlns:a16="http://schemas.microsoft.com/office/drawing/2014/main" id="{256B2C21-A230-48C0-8DF1-C46611373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Rectangle 93">
            <a:extLst>
              <a:ext uri="{FF2B5EF4-FFF2-40B4-BE49-F238E27FC236}">
                <a16:creationId xmlns:a16="http://schemas.microsoft.com/office/drawing/2014/main" id="{3847E18C-932D-4C95-AABA-FEC7C9499A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Rectangle 95">
            <a:extLst>
              <a:ext uri="{FF2B5EF4-FFF2-40B4-BE49-F238E27FC236}">
                <a16:creationId xmlns:a16="http://schemas.microsoft.com/office/drawing/2014/main" id="{3150CB11-0C61-439E-910F-5787759E72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Freeform: Shape 97">
            <a:extLst>
              <a:ext uri="{FF2B5EF4-FFF2-40B4-BE49-F238E27FC236}">
                <a16:creationId xmlns:a16="http://schemas.microsoft.com/office/drawing/2014/main" id="{43F8A58B-5155-44CE-A5FF-7647B47D0A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00" name="Rectangle 99">
            <a:extLst>
              <a:ext uri="{FF2B5EF4-FFF2-40B4-BE49-F238E27FC236}">
                <a16:creationId xmlns:a16="http://schemas.microsoft.com/office/drawing/2014/main" id="{443F2ACA-E6D6-4028-82DD-F03C262D5D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5" y="1410079"/>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586478" y="1683756"/>
            <a:ext cx="3115265" cy="2396359"/>
          </a:xfrm>
        </p:spPr>
        <p:txBody>
          <a:bodyPr vert="horz" lIns="91440" tIns="45720" rIns="91440" bIns="45720" rtlCol="0" anchor="b">
            <a:normAutofit/>
          </a:bodyPr>
          <a:lstStyle/>
          <a:p>
            <a:pPr algn="r"/>
            <a:r>
              <a:rPr lang="en-US" sz="4000" b="1">
                <a:ln w="0"/>
                <a:solidFill>
                  <a:srgbClr val="FFFFFF"/>
                </a:solidFill>
                <a:effectLst>
                  <a:glow rad="63500">
                    <a:schemeClr val="bg1">
                      <a:alpha val="40000"/>
                    </a:schemeClr>
                  </a:glow>
                  <a:outerShdw blurRad="38100" dist="25400" dir="5400000" algn="ctr" rotWithShape="0">
                    <a:srgbClr val="6E747A">
                      <a:alpha val="43000"/>
                    </a:srgbClr>
                  </a:outerShdw>
                </a:effectLst>
              </a:rPr>
              <a:t>PROCESS</a:t>
            </a:r>
          </a:p>
        </p:txBody>
      </p:sp>
      <p:sp>
        <p:nvSpPr>
          <p:cNvPr id="5" name="Rectangle: Rounded Corners 4">
            <a:extLst>
              <a:ext uri="{FF2B5EF4-FFF2-40B4-BE49-F238E27FC236}">
                <a16:creationId xmlns:a16="http://schemas.microsoft.com/office/drawing/2014/main" id="{7CA799C1-E05B-433E-3948-6DC02837711C}"/>
              </a:ext>
            </a:extLst>
          </p:cNvPr>
          <p:cNvSpPr/>
          <p:nvPr/>
        </p:nvSpPr>
        <p:spPr>
          <a:xfrm>
            <a:off x="5516851" y="1925748"/>
            <a:ext cx="1452097" cy="360770"/>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40664">
              <a:spcAft>
                <a:spcPts val="600"/>
              </a:spcAft>
            </a:pPr>
            <a:r>
              <a:rPr lang="en-US" sz="1458" kern="1200">
                <a:solidFill>
                  <a:sysClr val="windowText" lastClr="000000"/>
                </a:solidFill>
                <a:latin typeface="+mn-lt"/>
                <a:ea typeface="+mn-ea"/>
                <a:cs typeface="+mn-cs"/>
              </a:rPr>
              <a:t>Data Collection</a:t>
            </a:r>
            <a:endParaRPr lang="en-US">
              <a:solidFill>
                <a:sysClr val="windowText" lastClr="000000"/>
              </a:solidFill>
            </a:endParaRPr>
          </a:p>
        </p:txBody>
      </p:sp>
      <p:sp>
        <p:nvSpPr>
          <p:cNvPr id="6" name="Rectangle: Rounded Corners 5">
            <a:extLst>
              <a:ext uri="{FF2B5EF4-FFF2-40B4-BE49-F238E27FC236}">
                <a16:creationId xmlns:a16="http://schemas.microsoft.com/office/drawing/2014/main" id="{DA8A6E53-5115-28F1-FCAB-79DEFC27D92D}"/>
              </a:ext>
            </a:extLst>
          </p:cNvPr>
          <p:cNvSpPr/>
          <p:nvPr/>
        </p:nvSpPr>
        <p:spPr>
          <a:xfrm>
            <a:off x="5007269" y="2538339"/>
            <a:ext cx="2471270" cy="875442"/>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40664">
              <a:spcAft>
                <a:spcPts val="600"/>
              </a:spcAft>
            </a:pPr>
            <a:r>
              <a:rPr lang="en-US" sz="1458" kern="1200">
                <a:solidFill>
                  <a:sysClr val="windowText" lastClr="000000"/>
                </a:solidFill>
                <a:latin typeface="+mn-lt"/>
                <a:ea typeface="+mn-ea"/>
                <a:cs typeface="+mn-cs"/>
              </a:rPr>
              <a:t>Data Preparation</a:t>
            </a:r>
            <a:br>
              <a:rPr lang="en-US" sz="1458" kern="1200">
                <a:solidFill>
                  <a:sysClr val="windowText" lastClr="000000"/>
                </a:solidFill>
                <a:latin typeface="+mn-lt"/>
                <a:ea typeface="+mn-ea"/>
                <a:cs typeface="+mn-cs"/>
              </a:rPr>
            </a:br>
            <a:r>
              <a:rPr lang="en-US" sz="1458" kern="1200">
                <a:solidFill>
                  <a:sysClr val="windowText" lastClr="000000"/>
                </a:solidFill>
                <a:latin typeface="+mn-lt"/>
                <a:ea typeface="+mn-ea"/>
                <a:cs typeface="+mn-cs"/>
              </a:rPr>
              <a:t>(Cleansing &amp; Transformation)</a:t>
            </a:r>
            <a:endParaRPr lang="en-US">
              <a:solidFill>
                <a:sysClr val="windowText" lastClr="000000"/>
              </a:solidFill>
            </a:endParaRPr>
          </a:p>
        </p:txBody>
      </p:sp>
      <p:sp>
        <p:nvSpPr>
          <p:cNvPr id="7" name="Rectangle: Rounded Corners 6">
            <a:extLst>
              <a:ext uri="{FF2B5EF4-FFF2-40B4-BE49-F238E27FC236}">
                <a16:creationId xmlns:a16="http://schemas.microsoft.com/office/drawing/2014/main" id="{88C09E2E-DC22-63E3-5ECC-9D0F12E9C297}"/>
              </a:ext>
            </a:extLst>
          </p:cNvPr>
          <p:cNvSpPr/>
          <p:nvPr/>
        </p:nvSpPr>
        <p:spPr>
          <a:xfrm>
            <a:off x="5385793" y="5035085"/>
            <a:ext cx="1714214" cy="433280"/>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40664">
              <a:spcAft>
                <a:spcPts val="600"/>
              </a:spcAft>
            </a:pPr>
            <a:r>
              <a:rPr lang="en-US" sz="1458" kern="1200">
                <a:solidFill>
                  <a:sysClr val="windowText" lastClr="000000"/>
                </a:solidFill>
                <a:latin typeface="+mn-lt"/>
                <a:ea typeface="+mn-ea"/>
                <a:cs typeface="+mn-cs"/>
              </a:rPr>
              <a:t>Model Evaluation</a:t>
            </a:r>
            <a:endParaRPr lang="en-US">
              <a:solidFill>
                <a:sysClr val="windowText" lastClr="000000"/>
              </a:solidFill>
            </a:endParaRPr>
          </a:p>
        </p:txBody>
      </p:sp>
      <p:sp>
        <p:nvSpPr>
          <p:cNvPr id="8" name="Rectangle: Rounded Corners 7">
            <a:extLst>
              <a:ext uri="{FF2B5EF4-FFF2-40B4-BE49-F238E27FC236}">
                <a16:creationId xmlns:a16="http://schemas.microsoft.com/office/drawing/2014/main" id="{4D4803FE-892E-6354-A7E3-FDFD1CA5F8BC}"/>
              </a:ext>
            </a:extLst>
          </p:cNvPr>
          <p:cNvSpPr/>
          <p:nvPr/>
        </p:nvSpPr>
        <p:spPr>
          <a:xfrm>
            <a:off x="5142554" y="3634852"/>
            <a:ext cx="2200694" cy="449780"/>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40664">
              <a:spcAft>
                <a:spcPts val="600"/>
              </a:spcAft>
            </a:pPr>
            <a:r>
              <a:rPr lang="en-US" sz="1458" kern="1200">
                <a:solidFill>
                  <a:sysClr val="windowText" lastClr="000000"/>
                </a:solidFill>
                <a:latin typeface="+mn-lt"/>
                <a:ea typeface="+mn-ea"/>
                <a:cs typeface="+mn-cs"/>
              </a:rPr>
              <a:t>Exploratory Data Analysis</a:t>
            </a:r>
            <a:endParaRPr lang="en-US">
              <a:solidFill>
                <a:sysClr val="windowText" lastClr="000000"/>
              </a:solidFill>
            </a:endParaRPr>
          </a:p>
        </p:txBody>
      </p:sp>
      <p:sp>
        <p:nvSpPr>
          <p:cNvPr id="9" name="Rectangle: Rounded Corners 8">
            <a:extLst>
              <a:ext uri="{FF2B5EF4-FFF2-40B4-BE49-F238E27FC236}">
                <a16:creationId xmlns:a16="http://schemas.microsoft.com/office/drawing/2014/main" id="{876D6215-247A-2CD4-6EC9-2291FBD71135}"/>
              </a:ext>
            </a:extLst>
          </p:cNvPr>
          <p:cNvSpPr/>
          <p:nvPr/>
        </p:nvSpPr>
        <p:spPr>
          <a:xfrm>
            <a:off x="5108455" y="4349984"/>
            <a:ext cx="2268895" cy="433280"/>
          </a:xfrm>
          <a:prstGeom prst="roundRect">
            <a:avLst/>
          </a:prstGeom>
          <a:solidFill>
            <a:schemeClr val="accent5">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40664">
              <a:spcAft>
                <a:spcPts val="600"/>
              </a:spcAft>
            </a:pPr>
            <a:r>
              <a:rPr lang="en-US" sz="1458" kern="1200">
                <a:solidFill>
                  <a:sysClr val="windowText" lastClr="000000"/>
                </a:solidFill>
                <a:latin typeface="+mn-lt"/>
                <a:ea typeface="+mn-ea"/>
                <a:cs typeface="+mn-cs"/>
              </a:rPr>
              <a:t>Model Building &amp; Training</a:t>
            </a:r>
            <a:endParaRPr lang="en-US">
              <a:solidFill>
                <a:sysClr val="windowText" lastClr="000000"/>
              </a:solidFill>
            </a:endParaRPr>
          </a:p>
        </p:txBody>
      </p:sp>
      <p:cxnSp>
        <p:nvCxnSpPr>
          <p:cNvPr id="15" name="Straight Arrow Connector 14">
            <a:extLst>
              <a:ext uri="{FF2B5EF4-FFF2-40B4-BE49-F238E27FC236}">
                <a16:creationId xmlns:a16="http://schemas.microsoft.com/office/drawing/2014/main" id="{A1C7670F-2BED-6C31-A499-92EC6CECA431}"/>
              </a:ext>
            </a:extLst>
          </p:cNvPr>
          <p:cNvCxnSpPr>
            <a:cxnSpLocks/>
            <a:stCxn id="5" idx="2"/>
            <a:endCxn id="6" idx="0"/>
          </p:cNvCxnSpPr>
          <p:nvPr/>
        </p:nvCxnSpPr>
        <p:spPr>
          <a:xfrm>
            <a:off x="6242900" y="2286518"/>
            <a:ext cx="4" cy="251821"/>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cxnSp>
        <p:nvCxnSpPr>
          <p:cNvPr id="16" name="Straight Arrow Connector 15">
            <a:extLst>
              <a:ext uri="{FF2B5EF4-FFF2-40B4-BE49-F238E27FC236}">
                <a16:creationId xmlns:a16="http://schemas.microsoft.com/office/drawing/2014/main" id="{8E44FB88-0BE8-DF51-AE24-5D55F602C732}"/>
              </a:ext>
            </a:extLst>
          </p:cNvPr>
          <p:cNvCxnSpPr>
            <a:cxnSpLocks/>
            <a:stCxn id="6" idx="2"/>
            <a:endCxn id="8" idx="0"/>
          </p:cNvCxnSpPr>
          <p:nvPr/>
        </p:nvCxnSpPr>
        <p:spPr>
          <a:xfrm flipH="1">
            <a:off x="6242901" y="3413780"/>
            <a:ext cx="3" cy="221072"/>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cxnSp>
        <p:nvCxnSpPr>
          <p:cNvPr id="19" name="Straight Arrow Connector 18">
            <a:extLst>
              <a:ext uri="{FF2B5EF4-FFF2-40B4-BE49-F238E27FC236}">
                <a16:creationId xmlns:a16="http://schemas.microsoft.com/office/drawing/2014/main" id="{10776532-B2EB-740F-7EDB-BDC0C444575F}"/>
              </a:ext>
            </a:extLst>
          </p:cNvPr>
          <p:cNvCxnSpPr>
            <a:cxnSpLocks/>
            <a:stCxn id="8" idx="2"/>
            <a:endCxn id="9" idx="0"/>
          </p:cNvCxnSpPr>
          <p:nvPr/>
        </p:nvCxnSpPr>
        <p:spPr>
          <a:xfrm>
            <a:off x="6242901" y="4084633"/>
            <a:ext cx="2" cy="265351"/>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67FEA65A-52AB-4F77-539C-A49FFBA04093}"/>
              </a:ext>
            </a:extLst>
          </p:cNvPr>
          <p:cNvCxnSpPr>
            <a:cxnSpLocks/>
            <a:stCxn id="9" idx="2"/>
            <a:endCxn id="7" idx="0"/>
          </p:cNvCxnSpPr>
          <p:nvPr/>
        </p:nvCxnSpPr>
        <p:spPr>
          <a:xfrm flipH="1">
            <a:off x="6242900" y="4783264"/>
            <a:ext cx="2" cy="251821"/>
          </a:xfrm>
          <a:prstGeom prst="straightConnector1">
            <a:avLst/>
          </a:prstGeom>
          <a:ln w="28575">
            <a:tailEnd type="triangle"/>
          </a:ln>
        </p:spPr>
        <p:style>
          <a:lnRef idx="1">
            <a:schemeClr val="accent2"/>
          </a:lnRef>
          <a:fillRef idx="0">
            <a:schemeClr val="accent2"/>
          </a:fillRef>
          <a:effectRef idx="0">
            <a:schemeClr val="accent2"/>
          </a:effectRef>
          <a:fontRef idx="minor">
            <a:schemeClr val="tx1"/>
          </a:fontRef>
        </p:style>
      </p:cxnSp>
      <p:pic>
        <p:nvPicPr>
          <p:cNvPr id="55" name="Picture 12" descr="Cardiovascular Disease Images - Free Download on Freepik">
            <a:extLst>
              <a:ext uri="{FF2B5EF4-FFF2-40B4-BE49-F238E27FC236}">
                <a16:creationId xmlns:a16="http://schemas.microsoft.com/office/drawing/2014/main" id="{3E95C9D2-E60E-3F29-9D55-4C0735E440B9}"/>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10174908" y="750440"/>
            <a:ext cx="1115105" cy="1115105"/>
          </a:xfrm>
          <a:prstGeom prst="rect">
            <a:avLst/>
          </a:prstGeom>
          <a:noFill/>
          <a:extLst>
            <a:ext uri="{909E8E84-426E-40DD-AFC4-6F175D3DCCD1}">
              <a14:hiddenFill xmlns:a14="http://schemas.microsoft.com/office/drawing/2010/main">
                <a:solidFill>
                  <a:srgbClr val="FFFFFF"/>
                </a:solidFill>
              </a14:hiddenFill>
            </a:ext>
          </a:extLst>
        </p:spPr>
      </p:pic>
      <p:pic>
        <p:nvPicPr>
          <p:cNvPr id="11" name="Audio 10">
            <a:hlinkClick r:id="" action="ppaction://media"/>
            <a:extLst>
              <a:ext uri="{FF2B5EF4-FFF2-40B4-BE49-F238E27FC236}">
                <a16:creationId xmlns:a16="http://schemas.microsoft.com/office/drawing/2014/main" id="{07E023AC-F477-8373-B205-40C6BA51648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40610121"/>
      </p:ext>
    </p:extLst>
  </p:cSld>
  <p:clrMapOvr>
    <a:masterClrMapping/>
  </p:clrMapOvr>
  <mc:AlternateContent xmlns:mc="http://schemas.openxmlformats.org/markup-compatibility/2006">
    <mc:Choice xmlns:p14="http://schemas.microsoft.com/office/powerpoint/2010/main" Requires="p14">
      <p:transition spd="slow" p14:dur="2000" advTm="20521"/>
    </mc:Choice>
    <mc:Fallback>
      <p:transition spd="slow" advTm="205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DATA SOURCE (Collection) </a:t>
            </a:r>
          </a:p>
        </p:txBody>
      </p:sp>
      <p:sp>
        <p:nvSpPr>
          <p:cNvPr id="3" name="TextBox 2">
            <a:extLst>
              <a:ext uri="{FF2B5EF4-FFF2-40B4-BE49-F238E27FC236}">
                <a16:creationId xmlns:a16="http://schemas.microsoft.com/office/drawing/2014/main" id="{02012EF7-E6CF-6D07-E03A-981BF3A7E8F9}"/>
              </a:ext>
            </a:extLst>
          </p:cNvPr>
          <p:cNvSpPr txBox="1"/>
          <p:nvPr/>
        </p:nvSpPr>
        <p:spPr>
          <a:xfrm>
            <a:off x="838200" y="1801091"/>
            <a:ext cx="8693727" cy="1351780"/>
          </a:xfrm>
          <a:prstGeom prst="rect">
            <a:avLst/>
          </a:prstGeom>
          <a:noFill/>
        </p:spPr>
        <p:txBody>
          <a:bodyPr wrap="square" rtlCol="0">
            <a:spAutoFit/>
          </a:bodyPr>
          <a:lstStyle/>
          <a:p>
            <a:pPr algn="just">
              <a:lnSpc>
                <a:spcPct val="200000"/>
              </a:lnSpc>
            </a:pPr>
            <a:r>
              <a:rPr lang="en-IN" sz="2200" dirty="0">
                <a:solidFill>
                  <a:srgbClr val="4472C4"/>
                </a:solidFill>
              </a:rPr>
              <a:t>The dataset used in this project is sourced from Kaggle(</a:t>
            </a:r>
            <a:r>
              <a:rPr lang="en-IN" sz="2200" dirty="0">
                <a:solidFill>
                  <a:srgbClr val="4472C4"/>
                </a:solidFill>
                <a:hlinkClick r:id="rId5" action="ppaction://hlinksldjump"/>
              </a:rPr>
              <a:t>Fahad </a:t>
            </a:r>
            <a:r>
              <a:rPr lang="en-IN" sz="2200" dirty="0" err="1">
                <a:solidFill>
                  <a:srgbClr val="4472C4"/>
                </a:solidFill>
                <a:hlinkClick r:id="rId5" action="ppaction://hlinksldjump"/>
              </a:rPr>
              <a:t>Mehfooz</a:t>
            </a:r>
            <a:r>
              <a:rPr lang="en-IN" sz="2200" dirty="0">
                <a:solidFill>
                  <a:srgbClr val="4472C4"/>
                </a:solidFill>
              </a:rPr>
              <a:t>). </a:t>
            </a:r>
          </a:p>
          <a:p>
            <a:pPr algn="just">
              <a:lnSpc>
                <a:spcPct val="200000"/>
              </a:lnSpc>
            </a:pPr>
            <a:r>
              <a:rPr lang="en-IN" sz="2200" dirty="0">
                <a:solidFill>
                  <a:srgbClr val="4472C4"/>
                </a:solidFill>
              </a:rPr>
              <a:t>This dataset has around 12 features with around 900 rows. </a:t>
            </a:r>
            <a:endParaRPr lang="en-US" sz="2200" dirty="0">
              <a:solidFill>
                <a:srgbClr val="4472C4"/>
              </a:solidFill>
            </a:endParaRPr>
          </a:p>
        </p:txBody>
      </p:sp>
      <p:pic>
        <p:nvPicPr>
          <p:cNvPr id="6" name="Picture 12" descr="Cardiovascular Disease Images - Free Download on Freepik">
            <a:extLst>
              <a:ext uri="{FF2B5EF4-FFF2-40B4-BE49-F238E27FC236}">
                <a16:creationId xmlns:a16="http://schemas.microsoft.com/office/drawing/2014/main" id="{45B07D83-57B6-692B-FB7E-F2B5EBF9B477}"/>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A1F4371B-EFE7-789D-B7A4-79F1CC742DC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6317192"/>
      </p:ext>
    </p:extLst>
  </p:cSld>
  <p:clrMapOvr>
    <a:masterClrMapping/>
  </p:clrMapOvr>
  <mc:AlternateContent xmlns:mc="http://schemas.openxmlformats.org/markup-compatibility/2006">
    <mc:Choice xmlns:p14="http://schemas.microsoft.com/office/powerpoint/2010/main" Requires="p14">
      <p:transition spd="slow" p14:dur="2000" advTm="17101"/>
    </mc:Choice>
    <mc:Fallback>
      <p:transition spd="slow" advTm="171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1325563"/>
          </a:xfrm>
        </p:spPr>
        <p:txBody>
          <a:bodyPr vert="horz" lIns="91440" tIns="45720" rIns="91440" bIns="45720" rtlCol="0">
            <a:normAutofit/>
          </a:bodyPr>
          <a:lstStyle/>
          <a:p>
            <a:r>
              <a:rPr lang="en-US" sz="5400" b="1">
                <a:ln w="0"/>
                <a:effectLst>
                  <a:glow rad="63500">
                    <a:schemeClr val="bg1">
                      <a:alpha val="40000"/>
                    </a:schemeClr>
                  </a:glow>
                  <a:outerShdw blurRad="38100" dist="25400" dir="5400000" algn="ctr" rotWithShape="0">
                    <a:srgbClr val="6E747A">
                      <a:alpha val="43000"/>
                    </a:srgbClr>
                  </a:outerShdw>
                </a:effectLst>
              </a:rPr>
              <a:t>DATA PREPARATION </a:t>
            </a:r>
          </a:p>
        </p:txBody>
      </p:sp>
      <p:sp>
        <p:nvSpPr>
          <p:cNvPr id="24"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DF7BD2D-84D4-1BA5-5068-148419BE25D4}"/>
              </a:ext>
            </a:extLst>
          </p:cNvPr>
          <p:cNvSpPr txBox="1"/>
          <p:nvPr/>
        </p:nvSpPr>
        <p:spPr>
          <a:xfrm>
            <a:off x="2809575" y="2981263"/>
            <a:ext cx="4978962" cy="1838837"/>
          </a:xfrm>
          <a:prstGeom prst="rect">
            <a:avLst/>
          </a:prstGeom>
          <a:noFill/>
        </p:spPr>
        <p:txBody>
          <a:bodyPr wrap="square" rtlCol="0">
            <a:spAutoFit/>
          </a:bodyPr>
          <a:lstStyle/>
          <a:p>
            <a:pPr algn="just" defTabSz="530352">
              <a:lnSpc>
                <a:spcPct val="200000"/>
              </a:lnSpc>
              <a:spcAft>
                <a:spcPts val="600"/>
              </a:spcAft>
            </a:pPr>
            <a:r>
              <a:rPr lang="en-US" sz="1276" kern="1200">
                <a:solidFill>
                  <a:srgbClr val="1453A3"/>
                </a:solidFill>
                <a:latin typeface="+mn-lt"/>
                <a:ea typeface="+mn-ea"/>
                <a:cs typeface="+mn-cs"/>
              </a:rPr>
              <a:t>The following steps were performed to prepare the data for modeling.</a:t>
            </a:r>
          </a:p>
          <a:p>
            <a:pPr marL="298323" indent="-298323" algn="just" defTabSz="530352">
              <a:lnSpc>
                <a:spcPct val="200000"/>
              </a:lnSpc>
              <a:spcAft>
                <a:spcPts val="600"/>
              </a:spcAft>
              <a:buFont typeface="+mj-lt"/>
              <a:buAutoNum type="romanLcPeriod"/>
            </a:pPr>
            <a:r>
              <a:rPr lang="en-US" sz="1276" kern="1200">
                <a:solidFill>
                  <a:srgbClr val="1453A3"/>
                </a:solidFill>
                <a:latin typeface="+mn-lt"/>
                <a:ea typeface="+mn-ea"/>
                <a:cs typeface="+mn-cs"/>
              </a:rPr>
              <a:t>Checked for null rows/columns in the data.</a:t>
            </a:r>
          </a:p>
          <a:p>
            <a:pPr marL="298323" indent="-298323" algn="just" defTabSz="530352">
              <a:lnSpc>
                <a:spcPct val="200000"/>
              </a:lnSpc>
              <a:spcAft>
                <a:spcPts val="600"/>
              </a:spcAft>
              <a:buFont typeface="+mj-lt"/>
              <a:buAutoNum type="romanLcPeriod"/>
            </a:pPr>
            <a:r>
              <a:rPr lang="en-US" sz="1276" kern="1200">
                <a:solidFill>
                  <a:srgbClr val="1453A3"/>
                </a:solidFill>
                <a:latin typeface="+mn-lt"/>
                <a:ea typeface="+mn-ea"/>
                <a:cs typeface="+mn-cs"/>
              </a:rPr>
              <a:t>Performed checks for duplicates. </a:t>
            </a:r>
          </a:p>
          <a:p>
            <a:pPr marL="298323" indent="-298323" algn="just" defTabSz="530352">
              <a:lnSpc>
                <a:spcPct val="200000"/>
              </a:lnSpc>
              <a:spcAft>
                <a:spcPts val="600"/>
              </a:spcAft>
              <a:buFont typeface="+mj-lt"/>
              <a:buAutoNum type="romanLcPeriod"/>
            </a:pPr>
            <a:r>
              <a:rPr lang="en-US" sz="1276" kern="1200">
                <a:solidFill>
                  <a:srgbClr val="1453A3"/>
                </a:solidFill>
                <a:latin typeface="+mn-lt"/>
                <a:ea typeface="+mn-ea"/>
                <a:cs typeface="+mn-cs"/>
              </a:rPr>
              <a:t>Renamed columns. </a:t>
            </a:r>
            <a:endParaRPr lang="en-US"/>
          </a:p>
        </p:txBody>
      </p:sp>
      <p:pic>
        <p:nvPicPr>
          <p:cNvPr id="6" name="Picture 12" descr="Cardiovascular Disease Images - Free Download on Freepik">
            <a:extLst>
              <a:ext uri="{FF2B5EF4-FFF2-40B4-BE49-F238E27FC236}">
                <a16:creationId xmlns:a16="http://schemas.microsoft.com/office/drawing/2014/main" id="{A41C3896-7408-7B66-B0CB-271F9B53FBBF}"/>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444962" y="2228087"/>
            <a:ext cx="807385" cy="807385"/>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a:extLst>
              <a:ext uri="{FF2B5EF4-FFF2-40B4-BE49-F238E27FC236}">
                <a16:creationId xmlns:a16="http://schemas.microsoft.com/office/drawing/2014/main" id="{5A6A330D-A923-04DF-1087-36D41565A5C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245645208"/>
      </p:ext>
    </p:extLst>
  </p:cSld>
  <p:clrMapOvr>
    <a:masterClrMapping/>
  </p:clrMapOvr>
  <mc:AlternateContent xmlns:mc="http://schemas.openxmlformats.org/markup-compatibility/2006">
    <mc:Choice xmlns:p14="http://schemas.microsoft.com/office/powerpoint/2010/main" Requires="p14">
      <p:transition spd="slow" p14:dur="2000" advTm="19930"/>
    </mc:Choice>
    <mc:Fallback>
      <p:transition spd="slow" advTm="199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365125"/>
            <a:ext cx="10515600" cy="784599"/>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EXPLORATORY DATA ANALYSIS</a:t>
            </a:r>
          </a:p>
        </p:txBody>
      </p:sp>
      <p:pic>
        <p:nvPicPr>
          <p:cNvPr id="3" name="Picture 2" descr="A group of blue and white graphs&#10;&#10;Description automatically generated">
            <a:extLst>
              <a:ext uri="{FF2B5EF4-FFF2-40B4-BE49-F238E27FC236}">
                <a16:creationId xmlns:a16="http://schemas.microsoft.com/office/drawing/2014/main" id="{0A17D2DD-3965-603B-3A27-CE7616E6F51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654651" y="1448919"/>
            <a:ext cx="4746649" cy="4865380"/>
          </a:xfrm>
          <a:prstGeom prst="rect">
            <a:avLst/>
          </a:prstGeom>
          <a:noFill/>
          <a:ln>
            <a:noFill/>
          </a:ln>
        </p:spPr>
      </p:pic>
      <p:sp>
        <p:nvSpPr>
          <p:cNvPr id="6" name="TextBox 5">
            <a:extLst>
              <a:ext uri="{FF2B5EF4-FFF2-40B4-BE49-F238E27FC236}">
                <a16:creationId xmlns:a16="http://schemas.microsoft.com/office/drawing/2014/main" id="{92D6D212-D535-4D52-197A-6A9CCF7E6CAD}"/>
              </a:ext>
            </a:extLst>
          </p:cNvPr>
          <p:cNvSpPr txBox="1"/>
          <p:nvPr/>
        </p:nvSpPr>
        <p:spPr>
          <a:xfrm>
            <a:off x="6222287" y="1124007"/>
            <a:ext cx="3308465" cy="369332"/>
          </a:xfrm>
          <a:prstGeom prst="rect">
            <a:avLst/>
          </a:prstGeom>
          <a:noFill/>
        </p:spPr>
        <p:txBody>
          <a:bodyPr wrap="square">
            <a:spAutoFit/>
          </a:bodyPr>
          <a:lstStyle/>
          <a:p>
            <a:r>
              <a:rPr lang="en-IN" sz="1800" dirty="0">
                <a:effectLst/>
                <a:latin typeface="Times New Roman" panose="02020603050405020304" pitchFamily="18" charset="0"/>
                <a:ea typeface="Times New Roman" panose="02020603050405020304" pitchFamily="18" charset="0"/>
              </a:rPr>
              <a:t>Numeric Variables Distribution</a:t>
            </a:r>
            <a:endParaRPr lang="en-US" dirty="0"/>
          </a:p>
        </p:txBody>
      </p:sp>
      <p:pic>
        <p:nvPicPr>
          <p:cNvPr id="7" name="Picture 6" descr="A colorful pie chart with text&#10;&#10;Description automatically generated">
            <a:extLst>
              <a:ext uri="{FF2B5EF4-FFF2-40B4-BE49-F238E27FC236}">
                <a16:creationId xmlns:a16="http://schemas.microsoft.com/office/drawing/2014/main" id="{9D6BDA53-69FB-A87D-1DBE-3E25DDD4A9E8}"/>
              </a:ext>
            </a:extLst>
          </p:cNvPr>
          <p:cNvPicPr>
            <a:picLocks noChangeAspect="1"/>
          </p:cNvPicPr>
          <p:nvPr/>
        </p:nvPicPr>
        <p:blipFill>
          <a:blip r:embed="rId6"/>
          <a:stretch>
            <a:fillRect/>
          </a:stretch>
        </p:blipFill>
        <p:spPr>
          <a:xfrm>
            <a:off x="680357" y="1351778"/>
            <a:ext cx="4595454" cy="2448952"/>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8" name="Picture 7" descr="A graph of blood pressure&#10;&#10;Description automatically generated">
            <a:extLst>
              <a:ext uri="{FF2B5EF4-FFF2-40B4-BE49-F238E27FC236}">
                <a16:creationId xmlns:a16="http://schemas.microsoft.com/office/drawing/2014/main" id="{0B13D2E8-57BE-394F-31D7-FC3A6C10D1AC}"/>
              </a:ext>
            </a:extLst>
          </p:cNvPr>
          <p:cNvPicPr>
            <a:picLocks noChangeAspect="1"/>
          </p:cNvPicPr>
          <p:nvPr/>
        </p:nvPicPr>
        <p:blipFill>
          <a:blip r:embed="rId7"/>
          <a:stretch>
            <a:fillRect/>
          </a:stretch>
        </p:blipFill>
        <p:spPr>
          <a:xfrm>
            <a:off x="680357" y="4011263"/>
            <a:ext cx="4639787" cy="2303036"/>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2" name="Picture 12" descr="Cardiovascular Disease Images - Free Download on Freepik">
            <a:extLst>
              <a:ext uri="{FF2B5EF4-FFF2-40B4-BE49-F238E27FC236}">
                <a16:creationId xmlns:a16="http://schemas.microsoft.com/office/drawing/2014/main" id="{A62050CF-5722-463E-E035-A1304B42F339}"/>
              </a:ext>
            </a:extLst>
          </p:cNvPr>
          <p:cNvPicPr>
            <a:picLocks noChangeAspect="1" noChangeArrowheads="1"/>
          </p:cNvPicPr>
          <p:nvPr/>
        </p:nvPicPr>
        <p:blipFill>
          <a:blip r:embed="rId8">
            <a:extLst>
              <a:ext uri="{28A0092B-C50C-407E-A947-70E740481C1C}">
                <a14:useLocalDpi xmlns:a14="http://schemas.microsoft.com/office/drawing/2010/main" val="0"/>
              </a:ext>
            </a:extLst>
          </a:blip>
          <a:stretch>
            <a:fillRect/>
          </a:stretch>
        </p:blipFill>
        <p:spPr bwMode="auto">
          <a:xfrm>
            <a:off x="10518588" y="73445"/>
            <a:ext cx="1370340" cy="1370340"/>
          </a:xfrm>
          <a:prstGeom prst="rect">
            <a:avLst/>
          </a:prstGeom>
          <a:noFill/>
          <a:extLst>
            <a:ext uri="{909E8E84-426E-40DD-AFC4-6F175D3DCCD1}">
              <a14:hiddenFill xmlns:a14="http://schemas.microsoft.com/office/drawing/2010/main">
                <a:solidFill>
                  <a:srgbClr val="FFFFFF"/>
                </a:solidFill>
              </a14:hiddenFill>
            </a:ext>
          </a:extLst>
        </p:spPr>
      </p:pic>
      <p:pic>
        <p:nvPicPr>
          <p:cNvPr id="9" name="Audio 8">
            <a:hlinkClick r:id="" action="ppaction://media"/>
            <a:extLst>
              <a:ext uri="{FF2B5EF4-FFF2-40B4-BE49-F238E27FC236}">
                <a16:creationId xmlns:a16="http://schemas.microsoft.com/office/drawing/2014/main" id="{1ACB37C2-5EDF-E867-3BB6-84A041D265C3}"/>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31248629"/>
      </p:ext>
    </p:extLst>
  </p:cSld>
  <p:clrMapOvr>
    <a:masterClrMapping/>
  </p:clrMapOvr>
  <mc:AlternateContent xmlns:mc="http://schemas.openxmlformats.org/markup-compatibility/2006">
    <mc:Choice xmlns:p14="http://schemas.microsoft.com/office/powerpoint/2010/main" Requires="p14">
      <p:transition spd="slow" p14:dur="2000" advTm="26298"/>
    </mc:Choice>
    <mc:Fallback>
      <p:transition spd="slow" advTm="262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1371597" y="348865"/>
            <a:ext cx="10044023" cy="877729"/>
          </a:xfrm>
        </p:spPr>
        <p:txBody>
          <a:bodyPr vert="horz" lIns="91440" tIns="45720" rIns="91440" bIns="45720" rtlCol="0" anchor="ctr">
            <a:normAutofit/>
          </a:bodyPr>
          <a:lstStyle/>
          <a:p>
            <a:r>
              <a:rPr lang="en-US" sz="4000" b="1">
                <a:ln w="0"/>
                <a:solidFill>
                  <a:srgbClr val="FFFFFF"/>
                </a:solidFill>
                <a:effectLst>
                  <a:glow rad="63500">
                    <a:schemeClr val="bg1">
                      <a:alpha val="40000"/>
                    </a:schemeClr>
                  </a:glow>
                  <a:outerShdw blurRad="38100" dist="25400" dir="5400000" algn="ctr" rotWithShape="0">
                    <a:srgbClr val="6E747A">
                      <a:alpha val="43000"/>
                    </a:srgbClr>
                  </a:outerShdw>
                </a:effectLst>
              </a:rPr>
              <a:t>MODEL BUILDING &amp; TRAINING</a:t>
            </a:r>
          </a:p>
        </p:txBody>
      </p:sp>
      <p:pic>
        <p:nvPicPr>
          <p:cNvPr id="4" name="Picture 12" descr="Cardiovascular Disease Images - Free Download on Freepik">
            <a:extLst>
              <a:ext uri="{FF2B5EF4-FFF2-40B4-BE49-F238E27FC236}">
                <a16:creationId xmlns:a16="http://schemas.microsoft.com/office/drawing/2014/main" id="{7F522F05-3DC3-1C11-36A4-015E9E0BFC6D}"/>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8623049" y="2112579"/>
            <a:ext cx="857258" cy="857258"/>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A graph of a number of patients with heart disease&#10;&#10;Description automatically generated">
            <a:extLst>
              <a:ext uri="{FF2B5EF4-FFF2-40B4-BE49-F238E27FC236}">
                <a16:creationId xmlns:a16="http://schemas.microsoft.com/office/drawing/2014/main" id="{D359768D-5D89-29AD-C1F6-723617FCA723}"/>
              </a:ext>
            </a:extLst>
          </p:cNvPr>
          <p:cNvPicPr>
            <a:picLocks noChangeAspect="1"/>
          </p:cNvPicPr>
          <p:nvPr/>
        </p:nvPicPr>
        <p:blipFill>
          <a:blip r:embed="rId6"/>
          <a:stretch>
            <a:fillRect/>
          </a:stretch>
        </p:blipFill>
        <p:spPr>
          <a:xfrm>
            <a:off x="6828584" y="3540465"/>
            <a:ext cx="2514940" cy="1501783"/>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5" name="TextBox 4">
            <a:extLst>
              <a:ext uri="{FF2B5EF4-FFF2-40B4-BE49-F238E27FC236}">
                <a16:creationId xmlns:a16="http://schemas.microsoft.com/office/drawing/2014/main" id="{C4165633-8891-E4F2-4151-9E4B78BF7134}"/>
              </a:ext>
            </a:extLst>
          </p:cNvPr>
          <p:cNvSpPr txBox="1"/>
          <p:nvPr/>
        </p:nvSpPr>
        <p:spPr>
          <a:xfrm>
            <a:off x="2597519" y="3124024"/>
            <a:ext cx="4080489" cy="2209836"/>
          </a:xfrm>
          <a:prstGeom prst="rect">
            <a:avLst/>
          </a:prstGeom>
          <a:noFill/>
        </p:spPr>
        <p:txBody>
          <a:bodyPr wrap="square" rtlCol="0">
            <a:spAutoFit/>
          </a:bodyPr>
          <a:lstStyle/>
          <a:p>
            <a:pPr algn="just" defTabSz="566928">
              <a:lnSpc>
                <a:spcPct val="200000"/>
              </a:lnSpc>
              <a:spcAft>
                <a:spcPts val="600"/>
              </a:spcAft>
            </a:pPr>
            <a:r>
              <a:rPr lang="en-US" sz="1364" kern="1200">
                <a:solidFill>
                  <a:srgbClr val="1453A3"/>
                </a:solidFill>
                <a:latin typeface="+mn-lt"/>
                <a:ea typeface="+mn-ea"/>
                <a:cs typeface="+mn-cs"/>
              </a:rPr>
              <a:t>To construct an effective model, it was essential to check the dataset's balance. The current dataset seems to have a reasonable balance.</a:t>
            </a:r>
          </a:p>
          <a:p>
            <a:pPr algn="just" defTabSz="566928">
              <a:lnSpc>
                <a:spcPct val="200000"/>
              </a:lnSpc>
              <a:spcAft>
                <a:spcPts val="600"/>
              </a:spcAft>
            </a:pPr>
            <a:r>
              <a:rPr lang="en-US" sz="1364" kern="1200">
                <a:solidFill>
                  <a:srgbClr val="1453A3"/>
                </a:solidFill>
                <a:latin typeface="+mn-lt"/>
                <a:ea typeface="+mn-ea"/>
                <a:cs typeface="+mn-cs"/>
              </a:rPr>
              <a:t>The StandardScaler preprocessing technique was applied to standardize or normalize numerical features.</a:t>
            </a:r>
            <a:endParaRPr lang="en-US" sz="2200">
              <a:solidFill>
                <a:srgbClr val="4472C4"/>
              </a:solidFill>
            </a:endParaRPr>
          </a:p>
        </p:txBody>
      </p:sp>
      <p:pic>
        <p:nvPicPr>
          <p:cNvPr id="8" name="Audio 7">
            <a:hlinkClick r:id="" action="ppaction://media"/>
            <a:extLst>
              <a:ext uri="{FF2B5EF4-FFF2-40B4-BE49-F238E27FC236}">
                <a16:creationId xmlns:a16="http://schemas.microsoft.com/office/drawing/2014/main" id="{0C213ECB-22E4-7EAF-8765-0A25B9C2C7B1}"/>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5886524"/>
      </p:ext>
    </p:extLst>
  </p:cSld>
  <p:clrMapOvr>
    <a:masterClrMapping/>
  </p:clrMapOvr>
  <mc:AlternateContent xmlns:mc="http://schemas.openxmlformats.org/markup-compatibility/2006">
    <mc:Choice xmlns:p14="http://schemas.microsoft.com/office/powerpoint/2010/main" Requires="p14">
      <p:transition spd="slow" p14:dur="2000" advTm="32352"/>
    </mc:Choice>
    <mc:Fallback>
      <p:transition spd="slow" advTm="32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pic>
        <p:nvPicPr>
          <p:cNvPr id="4" name="Picture 12" descr="Cardiovascular Disease Images - Free Download on Freepik">
            <a:extLst>
              <a:ext uri="{FF2B5EF4-FFF2-40B4-BE49-F238E27FC236}">
                <a16:creationId xmlns:a16="http://schemas.microsoft.com/office/drawing/2014/main" id="{7F522F05-3DC3-1C11-36A4-015E9E0BFC6D}"/>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10828713" y="73444"/>
            <a:ext cx="1060215" cy="106021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DE619792-2809-DDD3-BC81-277BAE9573E0}"/>
              </a:ext>
            </a:extLst>
          </p:cNvPr>
          <p:cNvSpPr txBox="1"/>
          <p:nvPr/>
        </p:nvSpPr>
        <p:spPr>
          <a:xfrm>
            <a:off x="565265" y="301471"/>
            <a:ext cx="8983849" cy="369332"/>
          </a:xfrm>
          <a:prstGeom prst="rect">
            <a:avLst/>
          </a:prstGeom>
          <a:noFill/>
        </p:spPr>
        <p:txBody>
          <a:bodyPr wrap="square" rtlCol="0">
            <a:spAutoFit/>
          </a:bodyPr>
          <a:lstStyle/>
          <a:p>
            <a:r>
              <a:rPr lang="en-US" sz="1800" dirty="0">
                <a:solidFill>
                  <a:srgbClr val="4472C4"/>
                </a:solidFill>
              </a:rPr>
              <a:t>The following models were developed, with their respective outcomes recorded. </a:t>
            </a:r>
          </a:p>
        </p:txBody>
      </p:sp>
      <p:sp>
        <p:nvSpPr>
          <p:cNvPr id="9" name="TextBox 8">
            <a:extLst>
              <a:ext uri="{FF2B5EF4-FFF2-40B4-BE49-F238E27FC236}">
                <a16:creationId xmlns:a16="http://schemas.microsoft.com/office/drawing/2014/main" id="{1B6B8387-D17E-079A-B89A-E8232533916F}"/>
              </a:ext>
            </a:extLst>
          </p:cNvPr>
          <p:cNvSpPr txBox="1"/>
          <p:nvPr/>
        </p:nvSpPr>
        <p:spPr>
          <a:xfrm>
            <a:off x="5832720" y="1059181"/>
            <a:ext cx="5582339" cy="5633530"/>
          </a:xfrm>
          <a:prstGeom prst="rect">
            <a:avLst/>
          </a:prstGeom>
          <a:noFill/>
          <a:ln>
            <a:solidFill>
              <a:schemeClr val="bg1"/>
            </a:solidFill>
          </a:ln>
        </p:spPr>
        <p:txBody>
          <a:bodyPr wrap="square" rtlCol="0">
            <a:spAutoFit/>
          </a:bodyPr>
          <a:lstStyle/>
          <a:p>
            <a:pPr algn="just">
              <a:lnSpc>
                <a:spcPct val="200000"/>
              </a:lnSpc>
            </a:pPr>
            <a:r>
              <a:rPr lang="en-US" sz="1400" b="1" dirty="0">
                <a:solidFill>
                  <a:srgbClr val="4472C4"/>
                </a:solidFill>
              </a:rPr>
              <a:t>Support Vector Machine (SVM): </a:t>
            </a:r>
            <a:r>
              <a:rPr lang="en-US" sz="1400" dirty="0">
                <a:solidFill>
                  <a:srgbClr val="4472C4"/>
                </a:solidFill>
              </a:rPr>
              <a:t> A Support Vector Machine (SVM) is a strong choice for predicting heart attacks due to its ability to handle complex and non-linear relationships in the data. SVMs excel at separating data into different classes, making them effective for binary classification tasks like heart attack prediction. They work well with both numerical and categorical features and can be fine-tuned for optimal performance.</a:t>
            </a:r>
          </a:p>
          <a:p>
            <a:pPr algn="just">
              <a:lnSpc>
                <a:spcPct val="200000"/>
              </a:lnSpc>
            </a:pPr>
            <a:r>
              <a:rPr lang="en-US" sz="1400" b="1" dirty="0">
                <a:solidFill>
                  <a:srgbClr val="4472C4"/>
                </a:solidFill>
              </a:rPr>
              <a:t>Naive Bayes:</a:t>
            </a:r>
            <a:r>
              <a:rPr lang="en-US" sz="1400" dirty="0">
                <a:solidFill>
                  <a:srgbClr val="4472C4"/>
                </a:solidFill>
              </a:rPr>
              <a:t> Naive Bayes is a viable choice for predicting heart attacks due to its simplicity, efficiency, and effectiveness in handling categorical and numerical features commonly found in medical data. It is particularly well-suited when feature independence assumptions hold reasonably true, making it a quick and efficient choice. Naive Bayes can provide valuable insights into feature importance and conditional probabilities, aiding in understanding risk factors.</a:t>
            </a:r>
          </a:p>
        </p:txBody>
      </p:sp>
      <p:graphicFrame>
        <p:nvGraphicFramePr>
          <p:cNvPr id="21" name="TextBox 4">
            <a:extLst>
              <a:ext uri="{FF2B5EF4-FFF2-40B4-BE49-F238E27FC236}">
                <a16:creationId xmlns:a16="http://schemas.microsoft.com/office/drawing/2014/main" id="{C68A8FBC-04A1-4C6B-1A19-7F8264859C74}"/>
              </a:ext>
            </a:extLst>
          </p:cNvPr>
          <p:cNvGraphicFramePr/>
          <p:nvPr/>
        </p:nvGraphicFramePr>
        <p:xfrm>
          <a:off x="565265" y="1059181"/>
          <a:ext cx="5123173" cy="5202643"/>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pic>
        <p:nvPicPr>
          <p:cNvPr id="5" name="Audio 4">
            <a:hlinkClick r:id="" action="ppaction://media"/>
            <a:extLst>
              <a:ext uri="{FF2B5EF4-FFF2-40B4-BE49-F238E27FC236}">
                <a16:creationId xmlns:a16="http://schemas.microsoft.com/office/drawing/2014/main" id="{126490BF-AECF-6D47-D442-41B564CBABFC}"/>
              </a:ext>
            </a:extLst>
          </p:cNvPr>
          <p:cNvPicPr>
            <a:picLocks noChangeAspect="1"/>
          </p:cNvPicPr>
          <p:nvPr>
            <a:audioFile r:link="rId2"/>
            <p:extLst>
              <p:ext uri="{DAA4B4D4-6D71-4841-9C94-3DE7FCFB9230}">
                <p14:media xmlns:p14="http://schemas.microsoft.com/office/powerpoint/2010/main" r:embed="rId1"/>
              </p:ext>
            </p:extLst>
          </p:nvPr>
        </p:nvPicPr>
        <p:blipFill>
          <a:blip r:embed="rId11"/>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306691451"/>
      </p:ext>
    </p:extLst>
  </p:cSld>
  <p:clrMapOvr>
    <a:masterClrMapping/>
  </p:clrMapOvr>
  <mc:AlternateContent xmlns:mc="http://schemas.openxmlformats.org/markup-compatibility/2006">
    <mc:Choice xmlns:p14="http://schemas.microsoft.com/office/powerpoint/2010/main" Requires="p14">
      <p:transition spd="slow" p14:dur="2000" advTm="21613"/>
    </mc:Choice>
    <mc:Fallback>
      <p:transition spd="slow" advTm="216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7832E-DA16-1D11-6F1F-5735F2950163}"/>
              </a:ext>
            </a:extLst>
          </p:cNvPr>
          <p:cNvSpPr>
            <a:spLocks noGrp="1"/>
          </p:cNvSpPr>
          <p:nvPr>
            <p:ph type="title"/>
          </p:nvPr>
        </p:nvSpPr>
        <p:spPr>
          <a:xfrm>
            <a:off x="838200" y="152105"/>
            <a:ext cx="10515600" cy="555854"/>
          </a:xfrm>
          <a:ln>
            <a:noFill/>
          </a:ln>
        </p:spPr>
        <p:txBody>
          <a:bodyPr vert="horz" lIns="91440" tIns="45720" rIns="91440" bIns="45720" rtlCol="0" anchor="ctr">
            <a:normAutofit/>
          </a:bodyPr>
          <a:lstStyle/>
          <a:p>
            <a:r>
              <a:rPr lang="en-US" sz="3000" b="1" dirty="0">
                <a:ln w="0"/>
                <a:solidFill>
                  <a:srgbClr val="4472C4"/>
                </a:solidFill>
                <a:effectLst>
                  <a:glow rad="63500">
                    <a:schemeClr val="bg1">
                      <a:alpha val="40000"/>
                    </a:schemeClr>
                  </a:glow>
                  <a:outerShdw blurRad="38100" dist="25400" dir="5400000" algn="ctr" rotWithShape="0">
                    <a:srgbClr val="6E747A">
                      <a:alpha val="43000"/>
                    </a:srgbClr>
                  </a:outerShdw>
                </a:effectLst>
              </a:rPr>
              <a:t>MODEL EVALUATION</a:t>
            </a:r>
          </a:p>
        </p:txBody>
      </p:sp>
      <p:sp>
        <p:nvSpPr>
          <p:cNvPr id="5" name="TextBox 4">
            <a:extLst>
              <a:ext uri="{FF2B5EF4-FFF2-40B4-BE49-F238E27FC236}">
                <a16:creationId xmlns:a16="http://schemas.microsoft.com/office/drawing/2014/main" id="{6949CEAB-99B3-916D-E978-318F51E98418}"/>
              </a:ext>
            </a:extLst>
          </p:cNvPr>
          <p:cNvSpPr txBox="1"/>
          <p:nvPr/>
        </p:nvSpPr>
        <p:spPr>
          <a:xfrm>
            <a:off x="779060" y="763899"/>
            <a:ext cx="9707095" cy="461665"/>
          </a:xfrm>
          <a:prstGeom prst="rect">
            <a:avLst/>
          </a:prstGeom>
          <a:noFill/>
        </p:spPr>
        <p:txBody>
          <a:bodyPr wrap="square">
            <a:spAutoFit/>
          </a:bodyPr>
          <a:lstStyle/>
          <a:p>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Random</a:t>
            </a:r>
            <a:r>
              <a:rPr lang="en-US" sz="2400" dirty="0">
                <a:ln>
                  <a:solidFill>
                    <a:srgbClr val="FFFF00"/>
                  </a:solidFill>
                </a:ln>
                <a:solidFill>
                  <a:schemeClr val="accent6">
                    <a:lumMod val="50000"/>
                  </a:schemeClr>
                </a:solidFill>
                <a:latin typeface="Times New Roman" panose="02020603050405020304" pitchFamily="18" charset="0"/>
                <a:cs typeface="Times New Roman" panose="02020603050405020304" pitchFamily="18" charset="0"/>
              </a:rPr>
              <a:t> </a:t>
            </a:r>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Forest</a:t>
            </a:r>
            <a:r>
              <a:rPr lang="en-US" sz="2400" dirty="0">
                <a:ln>
                  <a:solidFill>
                    <a:srgbClr val="FFFF00"/>
                  </a:solidFill>
                </a:ln>
                <a:solidFill>
                  <a:schemeClr val="accent6">
                    <a:lumMod val="50000"/>
                  </a:schemeClr>
                </a:solidFill>
                <a:latin typeface="Times New Roman" panose="02020603050405020304" pitchFamily="18" charset="0"/>
                <a:cs typeface="Times New Roman" panose="02020603050405020304" pitchFamily="18" charset="0"/>
              </a:rPr>
              <a:t> </a:t>
            </a:r>
            <a:r>
              <a:rPr lang="en-US" sz="2400" b="1" dirty="0">
                <a:ln w="0"/>
                <a:solidFill>
                  <a:srgbClr val="4472C4"/>
                </a:solidFill>
                <a:effectLst>
                  <a:glow rad="63500">
                    <a:schemeClr val="bg1">
                      <a:alpha val="40000"/>
                    </a:schemeClr>
                  </a:glow>
                  <a:outerShdw blurRad="38100" dist="25400" dir="5400000" algn="ctr" rotWithShape="0">
                    <a:srgbClr val="6E747A">
                      <a:alpha val="43000"/>
                    </a:srgbClr>
                  </a:outerShdw>
                </a:effectLst>
                <a:latin typeface="+mj-lt"/>
                <a:ea typeface="+mj-ea"/>
                <a:cs typeface="+mj-cs"/>
              </a:rPr>
              <a:t>Classifier</a:t>
            </a:r>
          </a:p>
        </p:txBody>
      </p:sp>
      <p:graphicFrame>
        <p:nvGraphicFramePr>
          <p:cNvPr id="9" name="Table 8">
            <a:extLst>
              <a:ext uri="{FF2B5EF4-FFF2-40B4-BE49-F238E27FC236}">
                <a16:creationId xmlns:a16="http://schemas.microsoft.com/office/drawing/2014/main" id="{4CCAACF7-A5A8-79C1-E759-32E84366EF10}"/>
              </a:ext>
            </a:extLst>
          </p:cNvPr>
          <p:cNvGraphicFramePr>
            <a:graphicFrameLocks noGrp="1"/>
          </p:cNvGraphicFramePr>
          <p:nvPr>
            <p:extLst>
              <p:ext uri="{D42A27DB-BD31-4B8C-83A1-F6EECF244321}">
                <p14:modId xmlns:p14="http://schemas.microsoft.com/office/powerpoint/2010/main" val="2661734409"/>
              </p:ext>
            </p:extLst>
          </p:nvPr>
        </p:nvGraphicFramePr>
        <p:xfrm>
          <a:off x="7101069" y="1466524"/>
          <a:ext cx="3055430" cy="1071711"/>
        </p:xfrm>
        <a:graphic>
          <a:graphicData uri="http://schemas.openxmlformats.org/drawingml/2006/table">
            <a:tbl>
              <a:tblPr firstRow="1" firstCol="1" bandRow="1">
                <a:tableStyleId>{5C22544A-7EE6-4342-B048-85BDC9FD1C3A}</a:tableStyleId>
              </a:tblPr>
              <a:tblGrid>
                <a:gridCol w="1552412">
                  <a:extLst>
                    <a:ext uri="{9D8B030D-6E8A-4147-A177-3AD203B41FA5}">
                      <a16:colId xmlns:a16="http://schemas.microsoft.com/office/drawing/2014/main" val="2714182400"/>
                    </a:ext>
                  </a:extLst>
                </a:gridCol>
                <a:gridCol w="1503018">
                  <a:extLst>
                    <a:ext uri="{9D8B030D-6E8A-4147-A177-3AD203B41FA5}">
                      <a16:colId xmlns:a16="http://schemas.microsoft.com/office/drawing/2014/main" val="569278995"/>
                    </a:ext>
                  </a:extLst>
                </a:gridCol>
              </a:tblGrid>
              <a:tr h="541922">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166093501"/>
                  </a:ext>
                </a:extLst>
              </a:tr>
              <a:tr h="529789">
                <a:tc>
                  <a:txBody>
                    <a:bodyPr/>
                    <a:lstStyle/>
                    <a:p>
                      <a:pPr marL="0" marR="0" algn="ctr">
                        <a:lnSpc>
                          <a:spcPct val="200000"/>
                        </a:lnSpc>
                        <a:spcBef>
                          <a:spcPts val="0"/>
                        </a:spcBef>
                        <a:spcAft>
                          <a:spcPts val="0"/>
                        </a:spcAft>
                      </a:pPr>
                      <a:r>
                        <a:rPr lang="en-IN" sz="1200" b="0" kern="1200" dirty="0">
                          <a:solidFill>
                            <a:schemeClr val="dk1"/>
                          </a:solidFill>
                          <a:effectLst/>
                          <a:latin typeface="+mn-lt"/>
                          <a:ea typeface="+mn-ea"/>
                          <a:cs typeface="+mn-cs"/>
                        </a:rPr>
                        <a:t>88.6%</a:t>
                      </a:r>
                      <a:endParaRPr lang="en-US" sz="1200" b="0" kern="1200" dirty="0">
                        <a:solidFill>
                          <a:schemeClr val="dk1"/>
                        </a:solidFill>
                        <a:effectLst/>
                        <a:latin typeface="+mn-lt"/>
                        <a:ea typeface="+mn-ea"/>
                        <a:cs typeface="+mn-cs"/>
                      </a:endParaRPr>
                    </a:p>
                  </a:txBody>
                  <a:tcPr marL="68580" marR="68580" marT="0" marB="0">
                    <a:solidFill>
                      <a:srgbClr val="CFD5EA"/>
                    </a:solidFill>
                  </a:tcPr>
                </a:tc>
                <a:tc>
                  <a:txBody>
                    <a:bodyPr/>
                    <a:lstStyle/>
                    <a:p>
                      <a:pPr marL="0" marR="0" algn="ctr">
                        <a:lnSpc>
                          <a:spcPct val="200000"/>
                        </a:lnSpc>
                        <a:spcBef>
                          <a:spcPts val="0"/>
                        </a:spcBef>
                        <a:spcAft>
                          <a:spcPts val="0"/>
                        </a:spcAft>
                      </a:pPr>
                      <a:r>
                        <a:rPr lang="en-IN" sz="1200" b="0" dirty="0">
                          <a:effectLst/>
                        </a:rPr>
                        <a:t>0.887</a:t>
                      </a:r>
                      <a:endParaRPr lang="en-US" sz="1100" b="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166752987"/>
                  </a:ext>
                </a:extLst>
              </a:tr>
            </a:tbl>
          </a:graphicData>
        </a:graphic>
      </p:graphicFrame>
      <p:pic>
        <p:nvPicPr>
          <p:cNvPr id="2050" name="Picture 2">
            <a:extLst>
              <a:ext uri="{FF2B5EF4-FFF2-40B4-BE49-F238E27FC236}">
                <a16:creationId xmlns:a16="http://schemas.microsoft.com/office/drawing/2014/main" id="{7CAC94F4-200E-FDE4-83CD-48905568FB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8200" y="3348886"/>
            <a:ext cx="4381982" cy="3164294"/>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2" descr="Cardiovascular Disease Images - Free Download on Freepik">
            <a:extLst>
              <a:ext uri="{FF2B5EF4-FFF2-40B4-BE49-F238E27FC236}">
                <a16:creationId xmlns:a16="http://schemas.microsoft.com/office/drawing/2014/main" id="{84C2966D-1C71-DD2F-A097-9A8C8B0BEC42}"/>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10566995" y="22789"/>
            <a:ext cx="1370340" cy="1370340"/>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Table 11">
            <a:extLst>
              <a:ext uri="{FF2B5EF4-FFF2-40B4-BE49-F238E27FC236}">
                <a16:creationId xmlns:a16="http://schemas.microsoft.com/office/drawing/2014/main" id="{2C41E7AF-39FB-A4F6-E22D-F932A58C08F4}"/>
              </a:ext>
            </a:extLst>
          </p:cNvPr>
          <p:cNvGraphicFramePr>
            <a:graphicFrameLocks noGrp="1"/>
          </p:cNvGraphicFramePr>
          <p:nvPr>
            <p:extLst>
              <p:ext uri="{D42A27DB-BD31-4B8C-83A1-F6EECF244321}">
                <p14:modId xmlns:p14="http://schemas.microsoft.com/office/powerpoint/2010/main" val="3726494401"/>
              </p:ext>
            </p:extLst>
          </p:nvPr>
        </p:nvGraphicFramePr>
        <p:xfrm>
          <a:off x="838200" y="1462357"/>
          <a:ext cx="5082251" cy="1580820"/>
        </p:xfrm>
        <a:graphic>
          <a:graphicData uri="http://schemas.openxmlformats.org/drawingml/2006/table">
            <a:tbl>
              <a:tblPr firstRow="1" firstCol="1" bandRow="1">
                <a:tableStyleId>{5C22544A-7EE6-4342-B048-85BDC9FD1C3A}</a:tableStyleId>
              </a:tblPr>
              <a:tblGrid>
                <a:gridCol w="2131042">
                  <a:extLst>
                    <a:ext uri="{9D8B030D-6E8A-4147-A177-3AD203B41FA5}">
                      <a16:colId xmlns:a16="http://schemas.microsoft.com/office/drawing/2014/main" val="3429235373"/>
                    </a:ext>
                  </a:extLst>
                </a:gridCol>
                <a:gridCol w="981148">
                  <a:extLst>
                    <a:ext uri="{9D8B030D-6E8A-4147-A177-3AD203B41FA5}">
                      <a16:colId xmlns:a16="http://schemas.microsoft.com/office/drawing/2014/main" val="342372993"/>
                    </a:ext>
                  </a:extLst>
                </a:gridCol>
                <a:gridCol w="928509">
                  <a:extLst>
                    <a:ext uri="{9D8B030D-6E8A-4147-A177-3AD203B41FA5}">
                      <a16:colId xmlns:a16="http://schemas.microsoft.com/office/drawing/2014/main" val="3124264586"/>
                    </a:ext>
                  </a:extLst>
                </a:gridCol>
                <a:gridCol w="1041552">
                  <a:extLst>
                    <a:ext uri="{9D8B030D-6E8A-4147-A177-3AD203B41FA5}">
                      <a16:colId xmlns:a16="http://schemas.microsoft.com/office/drawing/2014/main" val="484020810"/>
                    </a:ext>
                  </a:extLst>
                </a:gridCol>
              </a:tblGrid>
              <a:tr h="526766">
                <a:tc>
                  <a:txBody>
                    <a:bodyPr/>
                    <a:lstStyle/>
                    <a:p>
                      <a:pPr marL="0" marR="0" algn="ctr">
                        <a:lnSpc>
                          <a:spcPct val="200000"/>
                        </a:lnSpc>
                        <a:spcBef>
                          <a:spcPts val="0"/>
                        </a:spcBef>
                        <a:spcAft>
                          <a:spcPts val="0"/>
                        </a:spcAft>
                      </a:pPr>
                      <a:r>
                        <a:rPr lang="en-IN" sz="1200" dirty="0">
                          <a:effectLst/>
                        </a:rPr>
                        <a:t>Heart Attack Outcome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Precision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Recall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F1-Score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882070317"/>
                  </a:ext>
                </a:extLst>
              </a:tr>
              <a:tr h="527027">
                <a:tc>
                  <a:txBody>
                    <a:bodyPr/>
                    <a:lstStyle/>
                    <a:p>
                      <a:pPr marL="0" marR="0" algn="ctr">
                        <a:lnSpc>
                          <a:spcPct val="200000"/>
                        </a:lnSpc>
                        <a:spcBef>
                          <a:spcPts val="0"/>
                        </a:spcBef>
                        <a:spcAft>
                          <a:spcPts val="0"/>
                        </a:spcAft>
                      </a:pPr>
                      <a:r>
                        <a:rPr lang="en-IN" sz="1200" dirty="0">
                          <a:effectLst/>
                        </a:rPr>
                        <a:t>0 – No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0.84</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0.90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0.87</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492552714"/>
                  </a:ext>
                </a:extLst>
              </a:tr>
              <a:tr h="527027">
                <a:tc>
                  <a:txBody>
                    <a:bodyPr/>
                    <a:lstStyle/>
                    <a:p>
                      <a:pPr marL="0" marR="0" algn="ctr">
                        <a:lnSpc>
                          <a:spcPct val="200000"/>
                        </a:lnSpc>
                        <a:spcBef>
                          <a:spcPts val="0"/>
                        </a:spcBef>
                        <a:spcAft>
                          <a:spcPts val="0"/>
                        </a:spcAft>
                      </a:pPr>
                      <a:r>
                        <a:rPr lang="en-IN" sz="1200" dirty="0">
                          <a:effectLst/>
                        </a:rPr>
                        <a:t>1 – Heart Attack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0.92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0.88</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0.90</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56067657"/>
                  </a:ext>
                </a:extLst>
              </a:tr>
            </a:tbl>
          </a:graphicData>
        </a:graphic>
      </p:graphicFrame>
      <p:sp>
        <p:nvSpPr>
          <p:cNvPr id="13" name="TextBox 12">
            <a:extLst>
              <a:ext uri="{FF2B5EF4-FFF2-40B4-BE49-F238E27FC236}">
                <a16:creationId xmlns:a16="http://schemas.microsoft.com/office/drawing/2014/main" id="{C72BC505-918F-E5E0-ECA7-7B865413CE5D}"/>
              </a:ext>
            </a:extLst>
          </p:cNvPr>
          <p:cNvSpPr txBox="1"/>
          <p:nvPr/>
        </p:nvSpPr>
        <p:spPr>
          <a:xfrm>
            <a:off x="5370653" y="2995352"/>
            <a:ext cx="6182443" cy="3747436"/>
          </a:xfrm>
          <a:prstGeom prst="rect">
            <a:avLst/>
          </a:prstGeom>
          <a:noFill/>
        </p:spPr>
        <p:txBody>
          <a:bodyPr wrap="square" rtlCol="0">
            <a:spAutoFit/>
          </a:bodyPr>
          <a:lstStyle/>
          <a:p>
            <a:pPr algn="just">
              <a:lnSpc>
                <a:spcPct val="150000"/>
              </a:lnSpc>
            </a:pPr>
            <a:r>
              <a:rPr lang="en-US" sz="1600" b="1" dirty="0">
                <a:solidFill>
                  <a:srgbClr val="4472C4"/>
                </a:solidFill>
              </a:rPr>
              <a:t>Confusion</a:t>
            </a:r>
            <a:r>
              <a:rPr lang="en-US" sz="1600" b="1" i="0" dirty="0">
                <a:effectLst/>
                <a:latin typeface="Söhne"/>
              </a:rPr>
              <a:t> </a:t>
            </a:r>
            <a:r>
              <a:rPr lang="en-US" sz="1600" b="1" dirty="0">
                <a:solidFill>
                  <a:srgbClr val="4472C4"/>
                </a:solidFill>
              </a:rPr>
              <a:t>Matrix</a:t>
            </a:r>
            <a:endParaRPr lang="en-US" sz="1600" dirty="0">
              <a:solidFill>
                <a:srgbClr val="4472C4"/>
              </a:solidFill>
            </a:endParaRPr>
          </a:p>
          <a:p>
            <a:pPr marL="285750" indent="-285750" algn="just">
              <a:lnSpc>
                <a:spcPct val="150000"/>
              </a:lnSpc>
              <a:buFont typeface="Arial" panose="020B0604020202020204" pitchFamily="34" charset="0"/>
              <a:buChar char="•"/>
            </a:pPr>
            <a:r>
              <a:rPr lang="en-US" sz="1600" dirty="0">
                <a:solidFill>
                  <a:srgbClr val="4472C4"/>
                </a:solidFill>
              </a:rPr>
              <a:t>True Negatives (TN): 69 - These represent cases where the model correctly predicted 'No Heart Attack.'</a:t>
            </a:r>
          </a:p>
          <a:p>
            <a:pPr marL="285750" indent="-285750" algn="just">
              <a:lnSpc>
                <a:spcPct val="150000"/>
              </a:lnSpc>
              <a:buFont typeface="Arial" panose="020B0604020202020204" pitchFamily="34" charset="0"/>
              <a:buChar char="•"/>
            </a:pPr>
            <a:r>
              <a:rPr lang="en-US" sz="1600" dirty="0">
                <a:solidFill>
                  <a:srgbClr val="4472C4"/>
                </a:solidFill>
              </a:rPr>
              <a:t>False Positives (FP): 8 - Instances where the model incorrectly predicted 'Heart Attack' when the actual label was 'No Heart </a:t>
            </a:r>
            <a:r>
              <a:rPr lang="en-US" sz="1400" dirty="0">
                <a:solidFill>
                  <a:srgbClr val="4472C4"/>
                </a:solidFill>
              </a:rPr>
              <a:t>Attack</a:t>
            </a:r>
            <a:r>
              <a:rPr lang="en-US" sz="1600" dirty="0">
                <a:solidFill>
                  <a:srgbClr val="4472C4"/>
                </a:solidFill>
              </a:rPr>
              <a:t>.'</a:t>
            </a:r>
          </a:p>
          <a:p>
            <a:pPr marL="285750" indent="-285750" algn="just">
              <a:lnSpc>
                <a:spcPct val="150000"/>
              </a:lnSpc>
              <a:buFont typeface="Arial" panose="020B0604020202020204" pitchFamily="34" charset="0"/>
              <a:buChar char="•"/>
            </a:pPr>
            <a:r>
              <a:rPr lang="en-US" sz="1600" dirty="0">
                <a:solidFill>
                  <a:srgbClr val="4472C4"/>
                </a:solidFill>
              </a:rPr>
              <a:t>False Negatives (FN): 13 - These are cases where the model incorrectly predicted 'No Heart Attack' when the actual label was 'Heart Attack.'</a:t>
            </a:r>
          </a:p>
          <a:p>
            <a:pPr marL="285750" indent="-285750" algn="just">
              <a:lnSpc>
                <a:spcPct val="150000"/>
              </a:lnSpc>
              <a:buFont typeface="Arial" panose="020B0604020202020204" pitchFamily="34" charset="0"/>
              <a:buChar char="•"/>
            </a:pPr>
            <a:r>
              <a:rPr lang="en-US" sz="1600" dirty="0">
                <a:solidFill>
                  <a:srgbClr val="4472C4"/>
                </a:solidFill>
              </a:rPr>
              <a:t>True Positives (TP): 94 - Instances where the model correctly predicted 'Heart Attack.'</a:t>
            </a:r>
          </a:p>
        </p:txBody>
      </p:sp>
      <p:pic>
        <p:nvPicPr>
          <p:cNvPr id="6" name="Audio 5">
            <a:hlinkClick r:id="" action="ppaction://media"/>
            <a:extLst>
              <a:ext uri="{FF2B5EF4-FFF2-40B4-BE49-F238E27FC236}">
                <a16:creationId xmlns:a16="http://schemas.microsoft.com/office/drawing/2014/main" id="{AD6A7DA6-746F-D67D-581E-D17A8BFFDA4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40343905"/>
      </p:ext>
    </p:extLst>
  </p:cSld>
  <p:clrMapOvr>
    <a:masterClrMapping/>
  </p:clrMapOvr>
  <mc:AlternateContent xmlns:mc="http://schemas.openxmlformats.org/markup-compatibility/2006">
    <mc:Choice xmlns:p14="http://schemas.microsoft.com/office/powerpoint/2010/main" Requires="p14">
      <p:transition spd="slow" p14:dur="2000" advTm="74944"/>
    </mc:Choice>
    <mc:Fallback>
      <p:transition spd="slow" advTm="749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6394</TotalTime>
  <Words>2381</Words>
  <Application>Microsoft Office PowerPoint</Application>
  <PresentationFormat>Widescreen</PresentationFormat>
  <Paragraphs>193</Paragraphs>
  <Slides>16</Slides>
  <Notes>16</Notes>
  <HiddenSlides>0</HiddenSlides>
  <MMClips>16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Söhne</vt:lpstr>
      <vt:lpstr>Times New Roman</vt:lpstr>
      <vt:lpstr>Office Theme</vt:lpstr>
      <vt:lpstr>HEART ATTACK PREDICTION | A Machine Learning Approach</vt:lpstr>
      <vt:lpstr>INTRODUCTION</vt:lpstr>
      <vt:lpstr>PROCESS</vt:lpstr>
      <vt:lpstr>DATA SOURCE (Collection) </vt:lpstr>
      <vt:lpstr>DATA PREPARATION </vt:lpstr>
      <vt:lpstr>EXPLORATORY DATA ANALYSIS</vt:lpstr>
      <vt:lpstr>MODEL BUILDING &amp; TRAINING</vt:lpstr>
      <vt:lpstr>PowerPoint Presentation</vt:lpstr>
      <vt:lpstr>MODEL EVALUATION</vt:lpstr>
      <vt:lpstr>Logistic Regression</vt:lpstr>
      <vt:lpstr>Support Vector Machine (SVM)</vt:lpstr>
      <vt:lpstr>Naïve Bayes</vt:lpstr>
      <vt:lpstr>ETHICAL IMPLICATIONS</vt:lpstr>
      <vt:lpstr>CONCLUSION</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Attack Prediction</dc:title>
  <dc:creator>Madhavi Ghanta</dc:creator>
  <cp:lastModifiedBy>Madhavi Ghanta</cp:lastModifiedBy>
  <cp:revision>724</cp:revision>
  <dcterms:created xsi:type="dcterms:W3CDTF">2023-09-22T05:34:11Z</dcterms:created>
  <dcterms:modified xsi:type="dcterms:W3CDTF">2024-05-05T05:10:26Z</dcterms:modified>
</cp:coreProperties>
</file>

<file path=docProps/thumbnail.jpeg>
</file>